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6" r:id="rId2"/>
    <p:sldId id="258" r:id="rId3"/>
    <p:sldId id="266" r:id="rId4"/>
    <p:sldId id="267" r:id="rId5"/>
    <p:sldId id="268" r:id="rId6"/>
    <p:sldId id="257" r:id="rId7"/>
    <p:sldId id="269" r:id="rId8"/>
    <p:sldId id="270" r:id="rId9"/>
    <p:sldId id="271" r:id="rId10"/>
    <p:sldId id="274" r:id="rId11"/>
    <p:sldId id="275" r:id="rId12"/>
    <p:sldId id="259" r:id="rId13"/>
    <p:sldId id="277" r:id="rId14"/>
    <p:sldId id="276" r:id="rId15"/>
    <p:sldId id="278" r:id="rId16"/>
    <p:sldId id="279" r:id="rId17"/>
    <p:sldId id="272" r:id="rId18"/>
    <p:sldId id="280" r:id="rId19"/>
    <p:sldId id="281" r:id="rId20"/>
    <p:sldId id="273" r:id="rId21"/>
    <p:sldId id="283" r:id="rId22"/>
    <p:sldId id="282" r:id="rId23"/>
    <p:sldId id="284" r:id="rId24"/>
    <p:sldId id="260" r:id="rId25"/>
    <p:sldId id="286" r:id="rId26"/>
    <p:sldId id="285" r:id="rId27"/>
    <p:sldId id="287" r:id="rId28"/>
    <p:sldId id="288" r:id="rId29"/>
    <p:sldId id="291" r:id="rId30"/>
    <p:sldId id="261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95" r:id="rId41"/>
    <p:sldId id="296" r:id="rId42"/>
    <p:sldId id="262" r:id="rId43"/>
    <p:sldId id="307" r:id="rId44"/>
    <p:sldId id="297" r:id="rId45"/>
    <p:sldId id="309" r:id="rId46"/>
    <p:sldId id="310" r:id="rId47"/>
    <p:sldId id="308" r:id="rId48"/>
    <p:sldId id="311" r:id="rId49"/>
    <p:sldId id="312" r:id="rId50"/>
    <p:sldId id="314" r:id="rId51"/>
    <p:sldId id="313" r:id="rId52"/>
    <p:sldId id="315" r:id="rId53"/>
    <p:sldId id="263" r:id="rId54"/>
    <p:sldId id="317" r:id="rId55"/>
    <p:sldId id="318" r:id="rId56"/>
    <p:sldId id="316" r:id="rId57"/>
    <p:sldId id="321" r:id="rId58"/>
    <p:sldId id="320" r:id="rId59"/>
    <p:sldId id="319" r:id="rId60"/>
    <p:sldId id="324" r:id="rId61"/>
    <p:sldId id="322" r:id="rId62"/>
    <p:sldId id="323" r:id="rId63"/>
    <p:sldId id="325" r:id="rId64"/>
    <p:sldId id="328" r:id="rId65"/>
    <p:sldId id="327" r:id="rId66"/>
    <p:sldId id="264" r:id="rId67"/>
    <p:sldId id="329" r:id="rId68"/>
    <p:sldId id="326" r:id="rId69"/>
    <p:sldId id="331" r:id="rId70"/>
    <p:sldId id="332" r:id="rId71"/>
    <p:sldId id="333" r:id="rId72"/>
    <p:sldId id="335" r:id="rId73"/>
    <p:sldId id="338" r:id="rId74"/>
    <p:sldId id="334" r:id="rId75"/>
    <p:sldId id="337" r:id="rId76"/>
    <p:sldId id="265" r:id="rId77"/>
    <p:sldId id="294" r:id="rId78"/>
    <p:sldId id="336" r:id="rId79"/>
    <p:sldId id="330" r:id="rId80"/>
    <p:sldId id="340" r:id="rId81"/>
    <p:sldId id="339" r:id="rId82"/>
    <p:sldId id="343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6405"/>
  </p:normalViewPr>
  <p:slideViewPr>
    <p:cSldViewPr snapToGrid="0" snapToObjects="1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5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DEB2-BAF0-F64A-AD72-B2A2A4CF3201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3DDF-C57F-774D-9E92-F7004795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458718C-9BC2-4C49-B47E-DBF3AC2CD2DF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c86sMaNc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YpkYEpdA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Chapter 10: Circles</a:t>
            </a:r>
          </a:p>
        </p:txBody>
      </p:sp>
    </p:spTree>
    <p:extLst>
      <p:ext uri="{BB962C8B-B14F-4D97-AF65-F5344CB8AC3E}">
        <p14:creationId xmlns:p14="http://schemas.microsoft.com/office/powerpoint/2010/main" val="84876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151C-9C25-8449-8CE1-51CA307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94" y="438405"/>
            <a:ext cx="8761413" cy="706964"/>
          </a:xfrm>
        </p:spPr>
        <p:txBody>
          <a:bodyPr/>
          <a:lstStyle/>
          <a:p>
            <a:r>
              <a:rPr lang="en-US" dirty="0"/>
              <a:t>Circumference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6B780-051B-9940-B620-8E398196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3" y="1051145"/>
            <a:ext cx="12036357" cy="2486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66B1C-731C-3C4E-B52C-0E770AEEC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9493"/>
            <a:ext cx="12192000" cy="12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151C-9C25-8449-8CE1-51CA307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94" y="438405"/>
            <a:ext cx="10090221" cy="706964"/>
          </a:xfrm>
        </p:spPr>
        <p:txBody>
          <a:bodyPr/>
          <a:lstStyle/>
          <a:p>
            <a:r>
              <a:rPr lang="en-US" dirty="0"/>
              <a:t>Finding radius/diameter from circumference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5BCB0-42BE-8541-8B2D-B8356142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739"/>
            <a:ext cx="12192000" cy="1043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5AC12-CD5B-024A-B732-E8A78B8E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7736"/>
            <a:ext cx="12192000" cy="11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10.2 – Measuring Angels and Arcs</a:t>
            </a:r>
          </a:p>
        </p:txBody>
      </p:sp>
    </p:spTree>
    <p:extLst>
      <p:ext uri="{BB962C8B-B14F-4D97-AF65-F5344CB8AC3E}">
        <p14:creationId xmlns:p14="http://schemas.microsoft.com/office/powerpoint/2010/main" val="429220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8F91-3764-E143-903B-8244B6E5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29" y="-37720"/>
            <a:ext cx="10364451" cy="1596177"/>
          </a:xfrm>
        </p:spPr>
        <p:txBody>
          <a:bodyPr/>
          <a:lstStyle/>
          <a:p>
            <a:r>
              <a:rPr lang="en-US" dirty="0"/>
              <a:t>Central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6D45-A349-6B4A-87E8-77596E479E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4472" y="1308384"/>
            <a:ext cx="10363826" cy="54523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cap="none" dirty="0"/>
              <a:t>A </a:t>
            </a:r>
            <a:r>
              <a:rPr lang="en-US" sz="3000" b="1" cap="none" dirty="0"/>
              <a:t>central angle</a:t>
            </a:r>
            <a:r>
              <a:rPr lang="en-US" sz="3000" cap="none" dirty="0"/>
              <a:t> is formed when two sides of an angle meet at the center of the circle. The parts of the circle that are intercepted are called </a:t>
            </a:r>
            <a:r>
              <a:rPr lang="en-US" sz="3000" b="1" cap="none" dirty="0"/>
              <a:t>arcs.</a:t>
            </a:r>
          </a:p>
          <a:p>
            <a:r>
              <a:rPr lang="en-US" sz="3000" b="1" cap="none" dirty="0"/>
              <a:t>Minor arcs</a:t>
            </a:r>
            <a:r>
              <a:rPr lang="en-US" sz="3000" cap="none" dirty="0"/>
              <a:t> are less than 180 degrees.</a:t>
            </a:r>
          </a:p>
          <a:p>
            <a:r>
              <a:rPr lang="en-US" sz="3000" b="1" cap="none" dirty="0"/>
              <a:t>Major arcs </a:t>
            </a:r>
            <a:r>
              <a:rPr lang="en-US" sz="3000" cap="none" dirty="0"/>
              <a:t>are more than 180 degrees.</a:t>
            </a:r>
          </a:p>
          <a:p>
            <a:r>
              <a:rPr lang="en-US" sz="3000" b="1" cap="none" dirty="0"/>
              <a:t>Semicircles </a:t>
            </a:r>
            <a:r>
              <a:rPr lang="en-US" sz="3000" cap="none" dirty="0"/>
              <a:t>are 180 degrees.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F64D1-026E-AA4D-BDEB-BB05C0EA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110" y="2859932"/>
            <a:ext cx="4212890" cy="39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151C-9C25-8449-8CE1-51CA307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94" y="438405"/>
            <a:ext cx="8761413" cy="706964"/>
          </a:xfrm>
        </p:spPr>
        <p:txBody>
          <a:bodyPr/>
          <a:lstStyle/>
          <a:p>
            <a:r>
              <a:rPr lang="en-US" dirty="0"/>
              <a:t>Central Angles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B9FC3-D388-C541-838A-13F6D21E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64"/>
            <a:ext cx="12192000" cy="3140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7162-E595-9740-B6DD-201E471D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2" y="3844929"/>
            <a:ext cx="32893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34B79-6DAE-524F-95EC-0B4CC65AE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2" y="4645029"/>
            <a:ext cx="2181968" cy="2102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E01C5F-2655-884A-A57A-8FB88C5C7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657" y="4701621"/>
            <a:ext cx="2306330" cy="2102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CC6158-1C4A-BA4B-9699-3AA7382C4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793" y="4714777"/>
            <a:ext cx="2238809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64896A-3343-084E-8D3A-9681631E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3" y="127650"/>
            <a:ext cx="10364451" cy="1596177"/>
          </a:xfrm>
        </p:spPr>
        <p:txBody>
          <a:bodyPr/>
          <a:lstStyle/>
          <a:p>
            <a:r>
              <a:rPr lang="en-US" dirty="0"/>
              <a:t>Central Angles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B6147-92EF-884C-98C4-044E36C5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88" y="2195682"/>
            <a:ext cx="12192000" cy="46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6C605-7C3B-B242-9B12-C0942CEB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07" y="0"/>
            <a:ext cx="10974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FCD40F-A688-6A42-A3A2-6A66178B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686800" cy="1047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FAE49E-2998-6E46-91BA-82D9363A7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1227"/>
            <a:ext cx="2412460" cy="757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6DF68-63B7-2147-B8DC-B45D0221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308" y="1149231"/>
            <a:ext cx="2412460" cy="901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55843A-A08F-7746-8F3A-D498D2D0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814" y="1189993"/>
            <a:ext cx="2190986" cy="757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D6DF03-7475-4B4E-BE17-34D5D9631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2497" y="92413"/>
            <a:ext cx="2745389" cy="23200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A69B85-C948-524A-BBDD-FDFFE9B81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40747"/>
            <a:ext cx="7898859" cy="14854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C3BC0C-AEF9-2E42-98E6-AF8DBE3BF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4804" y="2960063"/>
            <a:ext cx="2340814" cy="26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3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64896A-3343-084E-8D3A-9681631E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3" y="127650"/>
            <a:ext cx="10364451" cy="1596177"/>
          </a:xfrm>
        </p:spPr>
        <p:txBody>
          <a:bodyPr/>
          <a:lstStyle/>
          <a:p>
            <a:r>
              <a:rPr lang="en-US" dirty="0"/>
              <a:t>Central Angles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7E6C3-6A5A-A34A-90BE-EA853B38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8" y="2223961"/>
            <a:ext cx="12192000" cy="35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784021-E404-4340-AD5A-1FA42ACE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9138"/>
            <a:ext cx="10364451" cy="1596177"/>
          </a:xfrm>
        </p:spPr>
        <p:txBody>
          <a:bodyPr/>
          <a:lstStyle/>
          <a:p>
            <a:r>
              <a:rPr lang="en-US" dirty="0"/>
              <a:t>Adjacent arcs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9841-360A-8248-AE1E-D32A2504AB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3957" y="1381342"/>
            <a:ext cx="10224083" cy="2047658"/>
          </a:xfrm>
        </p:spPr>
        <p:txBody>
          <a:bodyPr>
            <a:normAutofit/>
          </a:bodyPr>
          <a:lstStyle/>
          <a:p>
            <a:r>
              <a:rPr lang="en-US" sz="3000" b="1" cap="none" dirty="0">
                <a:solidFill>
                  <a:schemeClr val="bg1"/>
                </a:solidFill>
              </a:rPr>
              <a:t>Adjacent arcs </a:t>
            </a:r>
            <a:r>
              <a:rPr lang="en-US" sz="3000" cap="none" dirty="0">
                <a:solidFill>
                  <a:schemeClr val="bg1"/>
                </a:solidFill>
              </a:rPr>
              <a:t>are right next to each other.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A2EF5-8195-FB4D-9C61-B02F7024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793"/>
            <a:ext cx="12192000" cy="28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6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10.1 – Circles and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16075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8ECEA-B6E4-724F-AF3D-74E6FC58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38536" cy="1151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762E46-672D-874E-8177-95853705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74" y="575520"/>
            <a:ext cx="1808777" cy="575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82078-8E40-4544-B2CE-C73F2475C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871" y="0"/>
            <a:ext cx="2192427" cy="2334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28F35-E370-2F47-9048-0E83A588C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749" y="489746"/>
            <a:ext cx="1697921" cy="623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47904-953F-3F4B-8676-96945CC04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233" y="484122"/>
            <a:ext cx="2006465" cy="6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784021-E404-4340-AD5A-1FA42ACE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9138"/>
            <a:ext cx="10364451" cy="1596177"/>
          </a:xfrm>
        </p:spPr>
        <p:txBody>
          <a:bodyPr/>
          <a:lstStyle/>
          <a:p>
            <a:r>
              <a:rPr lang="en-US" dirty="0"/>
              <a:t>Arc Length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9E160-DFC4-5E4D-8EAD-F58B7A8B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063"/>
            <a:ext cx="12192000" cy="45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8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C8139-6064-B041-B7C8-84539BF9E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27987" cy="690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A885D-9E90-514C-B356-4C9B63B71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9767"/>
            <a:ext cx="2475225" cy="208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1D956-35A1-B648-8FF2-B31D291F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992" y="548465"/>
            <a:ext cx="2475225" cy="2000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03B9B-5C6F-344B-8A2C-942CDBF4B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836" y="619565"/>
            <a:ext cx="2471835" cy="21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3BBBB-135A-AD42-A1A2-D2D44109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4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10.3 – Arcs and Chords</a:t>
            </a:r>
          </a:p>
        </p:txBody>
      </p:sp>
    </p:spTree>
    <p:extLst>
      <p:ext uri="{BB962C8B-B14F-4D97-AF65-F5344CB8AC3E}">
        <p14:creationId xmlns:p14="http://schemas.microsoft.com/office/powerpoint/2010/main" val="186269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784021-E404-4340-AD5A-1FA42ACE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Congruent Arcs and Chords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5ACCD-A090-E644-AC2A-BFAD3E58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151"/>
            <a:ext cx="12192000" cy="3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1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1726A2-0FF8-7F40-BEC8-95967C09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9300" cy="119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145F7-E4A8-1142-A721-EDFA456B0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796" y="130691"/>
            <a:ext cx="3453319" cy="2126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58EB09-6F22-EA48-B393-7BC756FF5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7350"/>
            <a:ext cx="5740400" cy="100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9E337E-9E81-C84D-A982-64F79A685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680" y="4114150"/>
            <a:ext cx="3453319" cy="27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7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784021-E404-4340-AD5A-1FA42ACE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9138"/>
            <a:ext cx="10364451" cy="1596177"/>
          </a:xfrm>
        </p:spPr>
        <p:txBody>
          <a:bodyPr/>
          <a:lstStyle/>
          <a:p>
            <a:r>
              <a:rPr lang="en-US" dirty="0"/>
              <a:t>Bisecting Arcs and Chords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7FD00-A598-D940-A057-B17B255E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48" y="1632977"/>
            <a:ext cx="10645302" cy="49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2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60EBB-3B3F-AC43-A8C3-0D8A1453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060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53E1C-1947-284A-A150-11F06316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7857"/>
            <a:ext cx="3568700" cy="73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C945E-C1B8-5A44-9CF4-4B9B13EE0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012" y="0"/>
            <a:ext cx="2726987" cy="2768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5BB962-22A5-7947-B4E8-90FA231A5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00" y="4441589"/>
            <a:ext cx="7116864" cy="590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F4DFB-B769-904A-B0AD-021E4CF5D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735" y="4077866"/>
            <a:ext cx="2824263" cy="27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9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784021-E404-4340-AD5A-1FA42ACE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/>
          <a:lstStyle/>
          <a:p>
            <a:r>
              <a:rPr lang="en-US" dirty="0"/>
              <a:t>Chords equidistant from the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6640E-3A28-AE4E-8EE3-3D71DB5B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145317"/>
            <a:ext cx="12192000" cy="3459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FC59F-E770-1D46-984B-363493FD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4227879"/>
            <a:ext cx="5398853" cy="51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73DAF-AF4B-0244-AC83-F9DA5585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4558204"/>
            <a:ext cx="2461100" cy="2274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F8E1-5286-1C4A-9342-825F22D09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784" y="4167879"/>
            <a:ext cx="6224216" cy="570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7F1C8-F606-154F-8973-5C7393ABC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578" y="4706118"/>
            <a:ext cx="2211419" cy="21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D19F-D600-254E-8BBE-C10684BD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Circle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895066-6BDF-F44E-8E29-0A46EA25B8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CB469-9219-E842-9F6E-72CFD7DF5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" y="2214694"/>
            <a:ext cx="12192000" cy="43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9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10.4 – Inscribed Angles</a:t>
            </a:r>
          </a:p>
        </p:txBody>
      </p:sp>
    </p:spTree>
    <p:extLst>
      <p:ext uri="{BB962C8B-B14F-4D97-AF65-F5344CB8AC3E}">
        <p14:creationId xmlns:p14="http://schemas.microsoft.com/office/powerpoint/2010/main" val="3700514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10.4 – Inscribed Angles</a:t>
            </a:r>
          </a:p>
        </p:txBody>
      </p:sp>
    </p:spTree>
    <p:extLst>
      <p:ext uri="{BB962C8B-B14F-4D97-AF65-F5344CB8AC3E}">
        <p14:creationId xmlns:p14="http://schemas.microsoft.com/office/powerpoint/2010/main" val="3707378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2596-89F7-3C42-8947-6DD45BD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64" y="14521"/>
            <a:ext cx="10058400" cy="1371600"/>
          </a:xfrm>
        </p:spPr>
        <p:txBody>
          <a:bodyPr/>
          <a:lstStyle/>
          <a:p>
            <a:r>
              <a:rPr lang="en-US" dirty="0"/>
              <a:t>Inscribed Angle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75939-5A6A-1941-8C72-A3B6320CD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327" y="1144399"/>
            <a:ext cx="10058400" cy="37566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60BBF-79C6-454E-A2BE-74C24C08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3" y="4659315"/>
            <a:ext cx="2333906" cy="2184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BFC39-3A8A-9E40-B464-84AD8AE5A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355" y="4649890"/>
            <a:ext cx="2603012" cy="2127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65130-A461-754E-9065-59E4EB82C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406" y="4556602"/>
            <a:ext cx="3376264" cy="22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0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CE09-6192-1A43-A39F-E3809145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Inscribed angle demonstration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EBF69-74B4-FE48-9E3B-8E830C61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917" y="2468032"/>
            <a:ext cx="8007233" cy="34163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8F66A7-008A-9047-8669-242571BD947E}"/>
              </a:ext>
            </a:extLst>
          </p:cNvPr>
          <p:cNvSpPr/>
          <p:nvPr/>
        </p:nvSpPr>
        <p:spPr>
          <a:xfrm>
            <a:off x="384535" y="6442116"/>
            <a:ext cx="482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https://www.geogebra.org/m/c86sMaNc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19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2596-89F7-3C42-8947-6DD45BD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64" y="14521"/>
            <a:ext cx="10058400" cy="1371600"/>
          </a:xfrm>
        </p:spPr>
        <p:txBody>
          <a:bodyPr/>
          <a:lstStyle/>
          <a:p>
            <a:r>
              <a:rPr lang="en-US" dirty="0"/>
              <a:t>Measures of inscribed angles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A0FC3F-F406-384C-B0EE-A578B55AC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056" y="2723530"/>
            <a:ext cx="10642060" cy="2819088"/>
          </a:xfrm>
        </p:spPr>
      </p:pic>
    </p:spTree>
    <p:extLst>
      <p:ext uri="{BB962C8B-B14F-4D97-AF65-F5344CB8AC3E}">
        <p14:creationId xmlns:p14="http://schemas.microsoft.com/office/powerpoint/2010/main" val="317092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AB4E7-2888-384B-8D27-BED9092B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1063"/>
            <a:ext cx="73152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561D4-C385-414A-AF3D-8FCB51DA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705" y="3667328"/>
            <a:ext cx="3213295" cy="3093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5B80C-D021-9249-8EB5-522D8687D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11900" cy="124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493BB-FAA7-8C42-A225-65795992E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013" y="0"/>
            <a:ext cx="2726987" cy="25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6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CE09-6192-1A43-A39F-E3809145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Inscribed angle demonstration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85733F-3C05-D84B-BDCC-4B4E133AC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187" y="2468032"/>
            <a:ext cx="5236120" cy="34163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7B7F5-1A5F-A049-A607-74B6DFDC44C3}"/>
              </a:ext>
            </a:extLst>
          </p:cNvPr>
          <p:cNvSpPr/>
          <p:nvPr/>
        </p:nvSpPr>
        <p:spPr>
          <a:xfrm>
            <a:off x="109595" y="6230602"/>
            <a:ext cx="479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https://www.geogebra.org/m/YpkYEpdA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99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2596-89F7-3C42-8947-6DD45BD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64" y="14521"/>
            <a:ext cx="10058400" cy="1371600"/>
          </a:xfrm>
        </p:spPr>
        <p:txBody>
          <a:bodyPr/>
          <a:lstStyle/>
          <a:p>
            <a:r>
              <a:rPr lang="en-US" dirty="0"/>
              <a:t>Measures of inscribed angles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8B3196-0B63-4540-BC97-B1CDD1CD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78" y="2835706"/>
            <a:ext cx="10739337" cy="28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48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4F81A-6822-E349-BA51-E9464517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29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E4EB4-823A-C441-A6B8-EE632E6CB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90" y="0"/>
            <a:ext cx="3933809" cy="2752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FA117-A8B0-D94E-A0F0-0CC1B03DD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53" y="3578575"/>
            <a:ext cx="8531158" cy="6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07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2596-89F7-3C42-8947-6DD45BD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64" y="14521"/>
            <a:ext cx="10058400" cy="1371600"/>
          </a:xfrm>
        </p:spPr>
        <p:txBody>
          <a:bodyPr/>
          <a:lstStyle/>
          <a:p>
            <a:r>
              <a:rPr lang="en-US" dirty="0"/>
              <a:t>Angles of inscribed polygons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96D9C-1AD7-1C4C-B9C3-1FCB504D3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5" y="2784949"/>
            <a:ext cx="2928154" cy="2776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AA524-8E12-5E4C-9396-491A2B2D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345"/>
            <a:ext cx="5822308" cy="875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9910F-8AA6-794D-8843-449D40612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413" y="2671059"/>
            <a:ext cx="3265451" cy="3004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343923-BD49-024A-9137-11B92A347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933" y="1773273"/>
            <a:ext cx="5898204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D19F-D600-254E-8BBE-C10684BD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39" y="517707"/>
            <a:ext cx="8761413" cy="706964"/>
          </a:xfrm>
        </p:spPr>
        <p:txBody>
          <a:bodyPr/>
          <a:lstStyle/>
          <a:p>
            <a:r>
              <a:rPr lang="en-US" dirty="0"/>
              <a:t>Special segments in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626C-5630-C748-BCE4-694A07AA5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793160"/>
            <a:ext cx="10437780" cy="416016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endParaRPr lang="en-US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99C99-8CCC-B94A-A7EA-0BADDFC8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160"/>
            <a:ext cx="12192000" cy="45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0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D4ECD-2608-7F44-AF03-3AA5CCDF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25"/>
            <a:ext cx="4013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B26BAA-4FC8-D94B-9B11-115A84C45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41" y="0"/>
            <a:ext cx="3647459" cy="2891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9A35F-3682-6641-8035-19928DAA0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342434" cy="5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2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448E6-5F5A-DD4C-A58D-80D10B82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66562" cy="1518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64237-B09E-E54B-805E-9E024BE2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383" y="38340"/>
            <a:ext cx="2561617" cy="2960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65FE4-145B-F847-BF70-A99936602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9714"/>
            <a:ext cx="6721813" cy="1177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C2823-6567-B04E-91A6-EAE53E29B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536" y="3498946"/>
            <a:ext cx="3281464" cy="3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3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10.5 – Tangents</a:t>
            </a:r>
          </a:p>
        </p:txBody>
      </p:sp>
    </p:spTree>
    <p:extLst>
      <p:ext uri="{BB962C8B-B14F-4D97-AF65-F5344CB8AC3E}">
        <p14:creationId xmlns:p14="http://schemas.microsoft.com/office/powerpoint/2010/main" val="946685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AE89-DF3B-F940-8AFF-69893440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Tangent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2635D-364A-584E-B754-8852963B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337282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 line is </a:t>
            </a:r>
            <a:r>
              <a:rPr lang="en-US" sz="3000" b="1" dirty="0"/>
              <a:t>tangent </a:t>
            </a:r>
            <a:r>
              <a:rPr lang="en-US" sz="3000" dirty="0"/>
              <a:t>to a circle if it touches the circle in only one place.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99CFA2-9414-0141-B61B-18111BF6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403" y="0"/>
            <a:ext cx="3460747" cy="263602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7E67EA8-C433-7B44-BC0A-C791EB067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3939"/>
            <a:ext cx="12262829" cy="32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9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FAC4D-D10B-974B-BA12-016A14D2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98106" cy="874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4C5F8-A93A-A042-B97C-32E6A1B27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734" y="0"/>
            <a:ext cx="4038600" cy="299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8E8AA-73D5-234F-992A-F1291E91C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5084"/>
            <a:ext cx="6597570" cy="1108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4C3CF-F093-CE42-91D3-7C98A9942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3623519"/>
            <a:ext cx="31369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84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F5912-7A05-7F46-AF44-BDD4C9E1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37618"/>
            <a:ext cx="4318000" cy="303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436A17-F294-064F-BEB4-5ECAA308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55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7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15DE9-203E-0C49-A0DB-56B56591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8" y="0"/>
            <a:ext cx="12192000" cy="30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9517-53BB-8042-B651-E514C75F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intersecting tangents to a circle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960B65-546C-AC46-8856-1678616A5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73334"/>
            <a:ext cx="12217058" cy="3324641"/>
          </a:xfrm>
        </p:spPr>
      </p:pic>
    </p:spTree>
    <p:extLst>
      <p:ext uri="{BB962C8B-B14F-4D97-AF65-F5344CB8AC3E}">
        <p14:creationId xmlns:p14="http://schemas.microsoft.com/office/powerpoint/2010/main" val="702009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BBA86-D7D7-BC49-9128-6357754C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0600" cy="12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EE881-DC71-AD4E-8CC2-96F38BFC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4191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44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41C83-64A6-AE46-9764-46836833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23" y="0"/>
            <a:ext cx="12192000" cy="33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F30CA0-1709-8040-8D44-5F5A5680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33"/>
            <a:ext cx="5894962" cy="1191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14BAA-14CD-1349-BFC4-7E1CEB22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370" y="2999"/>
            <a:ext cx="2882630" cy="2678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03BCBB-404D-C74D-A8DA-CDA1D221D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5522"/>
            <a:ext cx="4073479" cy="659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173EAC-67DF-394E-A361-7E0BDD0F6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379" y="2066329"/>
            <a:ext cx="4073479" cy="6977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11323-ED83-DC49-97A8-E9D14853C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60715"/>
            <a:ext cx="4073479" cy="7005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C6B804-4270-8F46-9C8C-8F6684C2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669" y="4263451"/>
            <a:ext cx="4339645" cy="6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98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6EEB-36EA-8348-A69E-62F484F7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Circumscribed Polygons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47B71-FE28-554D-935F-E844310B4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49947"/>
            <a:ext cx="12192000" cy="2379983"/>
          </a:xfrm>
        </p:spPr>
      </p:pic>
    </p:spTree>
    <p:extLst>
      <p:ext uri="{BB962C8B-B14F-4D97-AF65-F5344CB8AC3E}">
        <p14:creationId xmlns:p14="http://schemas.microsoft.com/office/powerpoint/2010/main" val="2502383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F8329-409B-5041-8BA5-F03E24F2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62843" cy="1582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77BA1-873D-C348-93F8-43A6C2363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52" y="0"/>
            <a:ext cx="3117448" cy="33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68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5BCBD-A1F7-7844-93E3-C29C73F4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0" y="0"/>
            <a:ext cx="374650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8D1DC-39B7-4345-A6E2-D200D98F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0581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3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10.6 – Secants, Tangents, and Angle Measures</a:t>
            </a:r>
          </a:p>
        </p:txBody>
      </p:sp>
    </p:spTree>
    <p:extLst>
      <p:ext uri="{BB962C8B-B14F-4D97-AF65-F5344CB8AC3E}">
        <p14:creationId xmlns:p14="http://schemas.microsoft.com/office/powerpoint/2010/main" val="3789981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C38D-6B21-754F-958F-EE52A0CE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Secant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955B-974E-CA4C-B3EC-DF43F2C0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</a:t>
            </a:r>
            <a:r>
              <a:rPr lang="en-US" sz="3000" b="1" dirty="0"/>
              <a:t>secant </a:t>
            </a:r>
            <a:r>
              <a:rPr lang="en-US" sz="3000" dirty="0"/>
              <a:t>is a line that intersects a circle in two points. </a:t>
            </a:r>
            <a:endParaRPr lang="en-US" sz="3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A092B-202D-BA49-AB44-4244500F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943" y="2342266"/>
            <a:ext cx="2374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4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8DA1-3CA5-C34E-A7F0-AA08C917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Secants intersecting inside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2356" y="4100062"/>
                <a:ext cx="5662535" cy="1502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  <m:f>
                      <m:fPr>
                        <m:ctrlP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num>
                      <m:den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356" y="4100062"/>
                <a:ext cx="5662535" cy="1502084"/>
              </a:xfrm>
              <a:prstGeom prst="rect">
                <a:avLst/>
              </a:prstGeom>
              <a:blipFill>
                <a:blip r:embed="rId2"/>
                <a:stretch>
                  <a:fillRect l="-1345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C81C861-A0A8-0E4E-AE68-DD70963E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656" y="3727048"/>
            <a:ext cx="4454344" cy="31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12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E1EC5-8D15-C044-AAB1-23A7175C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2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2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5F339-795A-034D-87B5-C38AD00A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35052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2E8C6-1D4F-F742-ACC5-A795C02F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5" y="3746500"/>
            <a:ext cx="43307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5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8DA1-3CA5-C34E-A7F0-AA08C917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Secants/tangents intersecting on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35035" y="3289834"/>
                <a:ext cx="5662535" cy="1502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  <m:f>
                      <m:fPr>
                        <m:ctrlP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5035" y="3289834"/>
                <a:ext cx="5662535" cy="1502084"/>
              </a:xfrm>
              <a:prstGeom prst="rect">
                <a:avLst/>
              </a:prstGeom>
              <a:blipFill>
                <a:blip r:embed="rId2"/>
                <a:stretch>
                  <a:fillRect l="-1121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AFECBED-5086-E949-8FA9-F3E760D5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3873500"/>
            <a:ext cx="4140200" cy="298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AAD8A-2861-D042-91D1-A78415296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67" y="4457700"/>
            <a:ext cx="2565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605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BB33D-F21D-D64D-BB88-65363607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0200" cy="143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EA8EA-1B25-BA4F-9CDF-7DAAB9F1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2503381" cy="2511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85304-666B-AF48-A37A-BBC2F5AD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753" y="584200"/>
            <a:ext cx="2070100" cy="85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9CB41A-2027-CA4D-9E1E-E9DB6610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753" y="1426419"/>
            <a:ext cx="3007997" cy="21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0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151C-9C25-8449-8CE1-51CA307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94" y="438405"/>
            <a:ext cx="8761413" cy="706964"/>
          </a:xfrm>
        </p:spPr>
        <p:txBody>
          <a:bodyPr/>
          <a:lstStyle/>
          <a:p>
            <a:r>
              <a:rPr lang="en-US" dirty="0"/>
              <a:t>Radius and Diameter Relationships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342B4-B79A-B441-9A45-35A9F7418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969" y="1221831"/>
            <a:ext cx="12288213" cy="20817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FAEF5-22C0-FE46-B5E1-EAB7227D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9" y="3429000"/>
            <a:ext cx="6612722" cy="483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2F471F-854D-6A4D-A8FC-695D5DA4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61" y="3055387"/>
            <a:ext cx="3490652" cy="3863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2FF7BC-F28F-954C-8836-7C1CDA6C9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63438"/>
            <a:ext cx="8139586" cy="13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FDA77-6DDF-9049-8ED3-55A2A9BE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4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780E8-8AD8-6743-B23F-85BC1EC9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381036"/>
            <a:ext cx="11049000" cy="339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48DA1-3CA5-C34E-A7F0-AA08C917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Secants intersecting outside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91967" y="2305986"/>
                <a:ext cx="5662535" cy="1502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  <m:f>
                      <m:fPr>
                        <m:ctrlP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5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num>
                      <m:den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967" y="2305986"/>
                <a:ext cx="5662535" cy="1502084"/>
              </a:xfrm>
              <a:prstGeom prst="rect">
                <a:avLst/>
              </a:prstGeom>
              <a:blipFill>
                <a:blip r:embed="rId3"/>
                <a:stretch>
                  <a:fillRect l="-895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014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78EB3-1566-6144-AB8A-99D872DF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73500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9D77B-F3EC-A548-9B6E-E1F50C3B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2922988" cy="2186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4CBF5-F9BC-5846-8974-12BAE7A39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109" y="723900"/>
            <a:ext cx="18669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8468A-9CB6-5849-B1A9-FE7244683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109" y="1568450"/>
            <a:ext cx="2477160" cy="21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6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15FA0-3EE5-2A49-BC95-706A775E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25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and Angle Measures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27D4-D9F5-B640-BBDA-5BF4BB76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Please refer to the table completed in class. </a:t>
            </a:r>
          </a:p>
        </p:txBody>
      </p:sp>
    </p:spTree>
    <p:extLst>
      <p:ext uri="{BB962C8B-B14F-4D97-AF65-F5344CB8AC3E}">
        <p14:creationId xmlns:p14="http://schemas.microsoft.com/office/powerpoint/2010/main" val="25118845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6AB45-423F-9043-9181-AD166EAE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658"/>
            <a:ext cx="12192000" cy="62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345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10.7 – Special Segments in a Circle</a:t>
            </a:r>
          </a:p>
        </p:txBody>
      </p:sp>
    </p:spTree>
    <p:extLst>
      <p:ext uri="{BB962C8B-B14F-4D97-AF65-F5344CB8AC3E}">
        <p14:creationId xmlns:p14="http://schemas.microsoft.com/office/powerpoint/2010/main" val="14836698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Secants intersecting inside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27D4-D9F5-B640-BBDA-5BF4BB76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3020188"/>
            <a:ext cx="8825659" cy="3416300"/>
          </a:xfrm>
        </p:spPr>
        <p:txBody>
          <a:bodyPr>
            <a:normAutofit/>
          </a:bodyPr>
          <a:lstStyle/>
          <a:p>
            <a:r>
              <a:rPr lang="en-US" sz="3000" dirty="0"/>
              <a:t>Please refer to the table completed in class.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923EB-583D-2640-B82E-4CC61FE1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" y="2635330"/>
            <a:ext cx="12189111" cy="31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9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21EBA-4950-7C41-B1DE-84B7703E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766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66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4AEF3-EF48-B745-9D24-14B3F399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07745" cy="33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151C-9C25-8449-8CE1-51CA307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94" y="438405"/>
            <a:ext cx="8761413" cy="706964"/>
          </a:xfrm>
        </p:spPr>
        <p:txBody>
          <a:bodyPr/>
          <a:lstStyle/>
          <a:p>
            <a:r>
              <a:rPr lang="en-US" dirty="0"/>
              <a:t>Circle Pairs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9DF0C-AB79-ED4C-8E34-F40B46FF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621"/>
            <a:ext cx="12192000" cy="5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2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Secants intersecting outside a circle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B6E6B-8D7A-9248-B1EC-446F016F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1531"/>
            <a:ext cx="12113094" cy="34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11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FE3AD-86E8-824A-B0EB-C6C3F02D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35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C23B3-4EE3-0344-9E85-D7767ED6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200"/>
            <a:ext cx="2806000" cy="2089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597DC-20AF-7746-A512-CD216AD1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8423"/>
            <a:ext cx="9017482" cy="23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56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92408" cy="982454"/>
          </a:xfrm>
        </p:spPr>
        <p:txBody>
          <a:bodyPr/>
          <a:lstStyle/>
          <a:p>
            <a:r>
              <a:rPr lang="en-US" dirty="0"/>
              <a:t>Tangent and secant intersecting outside a circle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02A0B-42C0-664E-AE6C-23309F14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963"/>
            <a:ext cx="12192000" cy="32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37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92408" cy="982454"/>
          </a:xfrm>
        </p:spPr>
        <p:txBody>
          <a:bodyPr/>
          <a:lstStyle/>
          <a:p>
            <a:r>
              <a:rPr lang="en-US" dirty="0"/>
              <a:t>Review of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92BD49-1D26-FB4A-BDF5-C7327511D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3170" y="2468032"/>
                <a:ext cx="8825659" cy="3416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0" dirty="0"/>
                  <a:t> Given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/>
                  <a:t>,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92BD49-1D26-FB4A-BDF5-C7327511D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3170" y="2468032"/>
                <a:ext cx="8825659" cy="3416300"/>
              </a:xfrm>
              <a:blipFill>
                <a:blip r:embed="rId2"/>
                <a:stretch>
                  <a:fillRect l="-43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191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87F0C-B64E-4C47-AE71-D51C19B1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76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BBE60-AC61-3B4A-BB5B-D2E8C92E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90550"/>
            <a:ext cx="43434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61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379A4-C660-EB40-8E06-35E78C08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57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10.8 – Equations of Circles</a:t>
            </a:r>
          </a:p>
        </p:txBody>
      </p:sp>
    </p:spTree>
    <p:extLst>
      <p:ext uri="{BB962C8B-B14F-4D97-AF65-F5344CB8AC3E}">
        <p14:creationId xmlns:p14="http://schemas.microsoft.com/office/powerpoint/2010/main" val="10690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9B1E-18F5-5A42-A615-39B147D8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47E626-8E6B-3A48-97D2-BA7597A636A5}"/>
                  </a:ext>
                </a:extLst>
              </p:cNvPr>
              <p:cNvSpPr/>
              <p:nvPr/>
            </p:nvSpPr>
            <p:spPr>
              <a:xfrm>
                <a:off x="876890" y="4757465"/>
                <a:ext cx="679147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47E626-8E6B-3A48-97D2-BA7597A63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" y="4757465"/>
                <a:ext cx="6791475" cy="861774"/>
              </a:xfrm>
              <a:prstGeom prst="rect">
                <a:avLst/>
              </a:prstGeom>
              <a:blipFill>
                <a:blip r:embed="rId2"/>
                <a:stretch>
                  <a:fillRect l="-1119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D34E92-66C9-5748-9690-400DA37F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5115" y="-72350"/>
            <a:ext cx="4903025" cy="3932237"/>
          </a:xfrm>
        </p:spPr>
      </p:pic>
    </p:spTree>
    <p:extLst>
      <p:ext uri="{BB962C8B-B14F-4D97-AF65-F5344CB8AC3E}">
        <p14:creationId xmlns:p14="http://schemas.microsoft.com/office/powerpoint/2010/main" val="22787712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FCEF0-8220-EE47-B42D-D430453E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7600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19946-2FEF-DB4E-AC65-61F849CC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5887"/>
            <a:ext cx="60071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7F2A1-27D4-4C48-9F20-969FE1B75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57" y="3429000"/>
            <a:ext cx="3547430" cy="35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55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C53F2-4A69-954F-B3A5-81641AF4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151C-9C25-8449-8CE1-51CA3077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94" y="438405"/>
            <a:ext cx="8761413" cy="706964"/>
          </a:xfrm>
        </p:spPr>
        <p:txBody>
          <a:bodyPr/>
          <a:lstStyle/>
          <a:p>
            <a:r>
              <a:rPr lang="en-US" dirty="0"/>
              <a:t>Circle Intersections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035AD-CCA5-8946-A898-8D4AD54F3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1964"/>
            <a:ext cx="12192000" cy="27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53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9B1E-18F5-5A42-A615-39B147D8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a circle from the center and a point.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53FAC-2824-924D-AE51-7CD890CC3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974"/>
            <a:ext cx="12192000" cy="5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03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20D64-99BE-0848-9013-EA407548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23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192BA-36CE-DD4A-8A4D-F7659160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0"/>
            <a:ext cx="119253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E5A2B-C4D5-F640-BC90-4025B841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8" y="2028371"/>
            <a:ext cx="4523384" cy="435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20628-F9DB-124D-82F9-29212D6F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52" y="2031999"/>
            <a:ext cx="4523384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F13DF-4707-5641-AA6B-01CADF413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207" y="0"/>
            <a:ext cx="4127911" cy="2966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F4E31-65B9-194A-86B8-E4F75AC1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439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A82B8-EBBD-8C48-87A1-69FF7F74A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959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2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{68D4ECAA-DB8B-E844-A6E6-585FDA41B649}tf10001076</Template>
  <TotalTime>1347</TotalTime>
  <Words>358</Words>
  <Application>Microsoft Macintosh PowerPoint</Application>
  <PresentationFormat>Widescreen</PresentationFormat>
  <Paragraphs>64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Cambria Math</vt:lpstr>
      <vt:lpstr>Century Gothic</vt:lpstr>
      <vt:lpstr>Garamond</vt:lpstr>
      <vt:lpstr>Wingdings 3</vt:lpstr>
      <vt:lpstr>Ion Boardroom</vt:lpstr>
      <vt:lpstr> Chapter 10: Circles</vt:lpstr>
      <vt:lpstr>10.1 – Circles and Circumference</vt:lpstr>
      <vt:lpstr>Definition: Circle</vt:lpstr>
      <vt:lpstr>Special segments in circles</vt:lpstr>
      <vt:lpstr>PowerPoint Presentation</vt:lpstr>
      <vt:lpstr>Radius and Diameter Relationships</vt:lpstr>
      <vt:lpstr>Circle Pairs</vt:lpstr>
      <vt:lpstr>Circle Intersections</vt:lpstr>
      <vt:lpstr>PowerPoint Presentation</vt:lpstr>
      <vt:lpstr>Circumference</vt:lpstr>
      <vt:lpstr>Finding radius/diameter from circumference</vt:lpstr>
      <vt:lpstr>10.2 – Measuring Angels and Arcs</vt:lpstr>
      <vt:lpstr>Central Angles</vt:lpstr>
      <vt:lpstr>Central Angles</vt:lpstr>
      <vt:lpstr>Central Angles</vt:lpstr>
      <vt:lpstr>PowerPoint Presentation</vt:lpstr>
      <vt:lpstr>PowerPoint Presentation</vt:lpstr>
      <vt:lpstr>Central Angles</vt:lpstr>
      <vt:lpstr>Adjacent arcs</vt:lpstr>
      <vt:lpstr>PowerPoint Presentation</vt:lpstr>
      <vt:lpstr>Arc Length</vt:lpstr>
      <vt:lpstr>PowerPoint Presentation</vt:lpstr>
      <vt:lpstr>PowerPoint Presentation</vt:lpstr>
      <vt:lpstr>10.3 – Arcs and Chords</vt:lpstr>
      <vt:lpstr>Congruent Arcs and Chords</vt:lpstr>
      <vt:lpstr>PowerPoint Presentation</vt:lpstr>
      <vt:lpstr>Bisecting Arcs and Chords</vt:lpstr>
      <vt:lpstr>PowerPoint Presentation</vt:lpstr>
      <vt:lpstr>Chords equidistant from the center</vt:lpstr>
      <vt:lpstr>10.4 – Inscribed Angles</vt:lpstr>
      <vt:lpstr>10.4 – Inscribed Angles</vt:lpstr>
      <vt:lpstr>Inscribed Angle</vt:lpstr>
      <vt:lpstr>Inscribed angle demonstration</vt:lpstr>
      <vt:lpstr>Measures of inscribed angles</vt:lpstr>
      <vt:lpstr>PowerPoint Presentation</vt:lpstr>
      <vt:lpstr>Inscribed angle demonstration</vt:lpstr>
      <vt:lpstr>Measures of inscribed angles</vt:lpstr>
      <vt:lpstr>PowerPoint Presentation</vt:lpstr>
      <vt:lpstr>Angles of inscribed polygons</vt:lpstr>
      <vt:lpstr>PowerPoint Presentation</vt:lpstr>
      <vt:lpstr>PowerPoint Presentation</vt:lpstr>
      <vt:lpstr>10.5 – Tangents</vt:lpstr>
      <vt:lpstr>Definition: Tangent</vt:lpstr>
      <vt:lpstr>PowerPoint Presentation</vt:lpstr>
      <vt:lpstr>PowerPoint Presentation</vt:lpstr>
      <vt:lpstr>PowerPoint Presentation</vt:lpstr>
      <vt:lpstr>Two intersecting tangents to a circle</vt:lpstr>
      <vt:lpstr>PowerPoint Presentation</vt:lpstr>
      <vt:lpstr>PowerPoint Presentation</vt:lpstr>
      <vt:lpstr>Circumscribed Polygons</vt:lpstr>
      <vt:lpstr>PowerPoint Presentation</vt:lpstr>
      <vt:lpstr>PowerPoint Presentation</vt:lpstr>
      <vt:lpstr>10.6 – Secants, Tangents, and Angle Measures</vt:lpstr>
      <vt:lpstr>Definition: Secant</vt:lpstr>
      <vt:lpstr>Secants intersecting inside a circle</vt:lpstr>
      <vt:lpstr>PowerPoint Presentation</vt:lpstr>
      <vt:lpstr>PowerPoint Presentation</vt:lpstr>
      <vt:lpstr>Secants/tangents intersecting on a circle</vt:lpstr>
      <vt:lpstr>PowerPoint Presentation</vt:lpstr>
      <vt:lpstr>PowerPoint Presentation</vt:lpstr>
      <vt:lpstr>Secants intersecting outside a circle</vt:lpstr>
      <vt:lpstr>PowerPoint Presentation</vt:lpstr>
      <vt:lpstr>PowerPoint Presentation</vt:lpstr>
      <vt:lpstr>Arc and Angle Measures Recap</vt:lpstr>
      <vt:lpstr>PowerPoint Presentation</vt:lpstr>
      <vt:lpstr>10.7 – Special Segments in a Circle</vt:lpstr>
      <vt:lpstr>Secants intersecting inside a circle</vt:lpstr>
      <vt:lpstr>PowerPoint Presentation</vt:lpstr>
      <vt:lpstr>PowerPoint Presentation</vt:lpstr>
      <vt:lpstr>Secants intersecting outside a circle</vt:lpstr>
      <vt:lpstr>PowerPoint Presentation</vt:lpstr>
      <vt:lpstr>Tangent and secant intersecting outside a circle</vt:lpstr>
      <vt:lpstr>Review of the Quadratic Formula</vt:lpstr>
      <vt:lpstr>PowerPoint Presentation</vt:lpstr>
      <vt:lpstr>PowerPoint Presentation</vt:lpstr>
      <vt:lpstr>10.8 – Equations of Circles</vt:lpstr>
      <vt:lpstr>Equation of a circle</vt:lpstr>
      <vt:lpstr>PowerPoint Presentation</vt:lpstr>
      <vt:lpstr>PowerPoint Presentation</vt:lpstr>
      <vt:lpstr>Equation of a circle from the center and a point.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 10: Circles</dc:title>
  <dc:creator>Solenne Abaziou</dc:creator>
  <cp:lastModifiedBy>Solenne Abaziou</cp:lastModifiedBy>
  <cp:revision>24</cp:revision>
  <cp:lastPrinted>2020-02-28T21:52:07Z</cp:lastPrinted>
  <dcterms:created xsi:type="dcterms:W3CDTF">2020-02-28T15:46:19Z</dcterms:created>
  <dcterms:modified xsi:type="dcterms:W3CDTF">2020-03-14T01:18:23Z</dcterms:modified>
</cp:coreProperties>
</file>