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48"/>
  </p:notesMasterIdLst>
  <p:sldIdLst>
    <p:sldId id="256" r:id="rId2"/>
    <p:sldId id="258" r:id="rId3"/>
    <p:sldId id="257" r:id="rId4"/>
    <p:sldId id="264" r:id="rId5"/>
    <p:sldId id="265" r:id="rId6"/>
    <p:sldId id="267" r:id="rId7"/>
    <p:sldId id="266" r:id="rId8"/>
    <p:sldId id="268" r:id="rId9"/>
    <p:sldId id="269" r:id="rId10"/>
    <p:sldId id="271" r:id="rId11"/>
    <p:sldId id="272" r:id="rId12"/>
    <p:sldId id="270" r:id="rId13"/>
    <p:sldId id="259" r:id="rId14"/>
    <p:sldId id="273" r:id="rId15"/>
    <p:sldId id="276" r:id="rId16"/>
    <p:sldId id="274" r:id="rId17"/>
    <p:sldId id="275" r:id="rId18"/>
    <p:sldId id="277" r:id="rId19"/>
    <p:sldId id="278" r:id="rId20"/>
    <p:sldId id="279" r:id="rId21"/>
    <p:sldId id="260" r:id="rId22"/>
    <p:sldId id="280" r:id="rId23"/>
    <p:sldId id="287" r:id="rId24"/>
    <p:sldId id="289" r:id="rId25"/>
    <p:sldId id="284" r:id="rId26"/>
    <p:sldId id="285" r:id="rId27"/>
    <p:sldId id="286" r:id="rId28"/>
    <p:sldId id="290" r:id="rId29"/>
    <p:sldId id="261" r:id="rId30"/>
    <p:sldId id="291" r:id="rId31"/>
    <p:sldId id="292" r:id="rId32"/>
    <p:sldId id="293" r:id="rId33"/>
    <p:sldId id="295" r:id="rId34"/>
    <p:sldId id="294" r:id="rId35"/>
    <p:sldId id="262" r:id="rId36"/>
    <p:sldId id="297" r:id="rId37"/>
    <p:sldId id="298" r:id="rId38"/>
    <p:sldId id="299" r:id="rId39"/>
    <p:sldId id="300" r:id="rId40"/>
    <p:sldId id="301" r:id="rId41"/>
    <p:sldId id="263" r:id="rId42"/>
    <p:sldId id="302" r:id="rId43"/>
    <p:sldId id="306" r:id="rId44"/>
    <p:sldId id="303" r:id="rId45"/>
    <p:sldId id="304" r:id="rId46"/>
    <p:sldId id="30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DC2E-ED2B-DF4D-9302-F6BC7DBC8BD0}" type="datetimeFigureOut">
              <a:rPr lang="en-US" smtClean="0"/>
              <a:t>4/11/20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83964-5807-874E-9900-540894028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23280FF-9C1C-4544-BF6C-72440A4AB478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12FA-D399-9F47-AE71-D80665A7B8A1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5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FC62C3E-B3DE-9D45-991D-26CF0B83285F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2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546F-061D-AA4F-8BDA-C72746B2F0A6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 sz="3000"/>
            </a:lvl1pPr>
          </a:lstStyle>
          <a:p>
            <a:fld id="{AF35D777-D3FA-4A42-B025-84AAB8BD0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967D65-6201-314A-AC0D-9E1C8507456D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7B35-67E3-654A-8570-771ABC916EBA}" type="datetime1">
              <a:rPr lang="en-US" smtClean="0"/>
              <a:t>4/11/20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EEB9-7415-804D-BAAB-221BA7C4BC03}" type="datetime1">
              <a:rPr lang="en-US" smtClean="0"/>
              <a:t>4/11/20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DD9C-A669-B944-9010-2656F7650AAC}" type="datetime1">
              <a:rPr lang="en-US" smtClean="0"/>
              <a:t>4/11/20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6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DA7F-014A-754F-8107-19B36FB12DB9}" type="datetime1">
              <a:rPr lang="en-US" smtClean="0"/>
              <a:t>4/11/20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2893EE-8741-354B-B68D-4681511DA405}" type="datetime1">
              <a:rPr lang="en-US" smtClean="0"/>
              <a:t>4/11/20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4784-283F-DB48-97E0-6DBAE601C604}" type="datetime1">
              <a:rPr lang="en-US" smtClean="0"/>
              <a:t>4/11/20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73B3B8A-6E3E-0440-B055-6E9580E31162}" type="datetime1">
              <a:rPr lang="en-US" smtClean="0"/>
              <a:t>4/11/20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F35D777-D3FA-4A42-B025-84AAB8BD00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396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BB55-FAFE-0142-8F3A-FBE0547FB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9 – Rational Equations and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8556A-19D2-8C42-AB6D-A17CC63C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8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08EC-76AE-EF4B-9C9F-BF2F5828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60B3-8C3F-3449-9660-38AB624E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00080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49DFD-72F4-AF40-AED3-CFD38B2BF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004"/>
            <a:ext cx="12192000" cy="11325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74390-CC51-AB4A-9B7C-AB937BFE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3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08EC-76AE-EF4B-9C9F-BF2F5828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60B3-8C3F-3449-9660-38AB624E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00080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13856-CEA9-1849-97D0-40CF1CE6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5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44FAE-B188-C543-974A-39603A53E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4951"/>
            <a:ext cx="12026900" cy="1054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BB3BA-0714-A04F-B49C-9C6E7F1D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4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08EC-76AE-EF4B-9C9F-BF2F5828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60B3-8C3F-3449-9660-38AB624E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900080"/>
            <a:ext cx="11029615" cy="3678303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endParaRPr lang="en-US" sz="3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C300C-C120-C741-96EA-E90F36BB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124"/>
            <a:ext cx="11201400" cy="156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50B583-897D-AD4C-8425-34E4820FE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256520"/>
            <a:ext cx="8077200" cy="4343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B1D97-9A48-C046-9EE8-E8E8491A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3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BB55-FAFE-0142-8F3A-FBE0547FB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9.2 – Graphing Simple Rational Equations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B6172-2184-8141-B47F-F0F155DF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4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F07D-CC9D-1840-ACD2-3DF00948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F55E1-EBB8-F545-BF72-015BD8DE77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dirty="0"/>
                  <a:t>A </a:t>
                </a:r>
                <a:r>
                  <a:rPr lang="en-US" sz="3000" b="1" dirty="0"/>
                  <a:t>rational function </a:t>
                </a:r>
                <a:r>
                  <a:rPr lang="en-US" sz="3000" dirty="0"/>
                  <a:t>is of the form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000" dirty="0"/>
                  <a:t>, where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are polynomials and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It has two parts called </a:t>
                </a:r>
                <a:r>
                  <a:rPr lang="en-US" sz="3000" b="1" dirty="0"/>
                  <a:t>branches.</a:t>
                </a:r>
                <a:r>
                  <a:rPr lang="en-US" sz="3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F55E1-EBB8-F545-BF72-015BD8DE7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36C80-4CCA-104B-ACF8-6260BF99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F07D-CC9D-1840-ACD2-3DF00948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rational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F55E1-EBB8-F545-BF72-015BD8DE7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/>
              <a:t>A </a:t>
            </a:r>
            <a:r>
              <a:rPr lang="en-US" sz="3000" b="1" dirty="0"/>
              <a:t>rational function  </a:t>
            </a:r>
            <a:r>
              <a:rPr lang="en-US" sz="3000" dirty="0"/>
              <a:t>where the top and bottom polynomial are both linear (first degree). </a:t>
            </a:r>
          </a:p>
          <a:p>
            <a:r>
              <a:rPr lang="en-US" sz="3000" dirty="0"/>
              <a:t>The graph is called a </a:t>
            </a:r>
            <a:r>
              <a:rPr lang="en-US" sz="3000" b="1" dirty="0"/>
              <a:t>hyperbola</a:t>
            </a:r>
            <a:r>
              <a:rPr lang="en-US" sz="3000" dirty="0"/>
              <a:t>. </a:t>
            </a:r>
          </a:p>
          <a:p>
            <a:r>
              <a:rPr lang="en-US" sz="3000" dirty="0"/>
              <a:t>It has a horizontal and a vertical asymptote.</a:t>
            </a:r>
          </a:p>
          <a:p>
            <a:r>
              <a:rPr lang="en-US" sz="3000" dirty="0"/>
              <a:t>It has two parts called </a:t>
            </a:r>
            <a:r>
              <a:rPr lang="en-US" sz="3000" b="1" dirty="0"/>
              <a:t>branches.</a:t>
            </a:r>
            <a:r>
              <a:rPr lang="en-US" sz="3000" dirty="0"/>
              <a:t> </a:t>
            </a:r>
          </a:p>
          <a:p>
            <a:r>
              <a:rPr lang="en-US" sz="3000" dirty="0"/>
              <a:t>Domain and range are all real number except for the values of the asymptotes.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EBF5D-590D-8A4A-9D38-30254E2E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32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F07D-CC9D-1840-ACD2-3DF00948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rational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8312E-ADBB-8E46-9AF4-1D2AB2FF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246"/>
            <a:ext cx="12039600" cy="60071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E1FB58-C987-7941-A672-5806E27F54A1}"/>
              </a:ext>
            </a:extLst>
          </p:cNvPr>
          <p:cNvSpPr/>
          <p:nvPr/>
        </p:nvSpPr>
        <p:spPr>
          <a:xfrm>
            <a:off x="1888824" y="50415"/>
            <a:ext cx="10303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Domain and range are all real number except for x =0 and y =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4786E1-33DE-4B42-879F-BAC7BB761DC8}"/>
                  </a:ext>
                </a:extLst>
              </p:cNvPr>
              <p:cNvSpPr txBox="1"/>
              <p:nvPr/>
            </p:nvSpPr>
            <p:spPr>
              <a:xfrm>
                <a:off x="152400" y="-21265"/>
                <a:ext cx="1584023" cy="867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4786E1-33DE-4B42-879F-BAC7BB761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-21265"/>
                <a:ext cx="1584023" cy="867289"/>
              </a:xfrm>
              <a:prstGeom prst="rect">
                <a:avLst/>
              </a:prstGeom>
              <a:blipFill>
                <a:blip r:embed="rId3"/>
                <a:stretch>
                  <a:fillRect l="-8000" t="-1449" r="-4000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D6F9CF-8723-194A-BFEC-E7E88F91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F07D-CC9D-1840-ACD2-3DF00948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function with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F55E1-EBB8-F545-BF72-015BD8DE77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b="0" dirty="0"/>
                  <a:t>Is of the form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000" dirty="0"/>
                  <a:t>.</a:t>
                </a:r>
              </a:p>
              <a:p>
                <a:r>
                  <a:rPr lang="en-US" sz="3000" dirty="0"/>
                  <a:t>In the form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, the asymptotes are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b="0" dirty="0"/>
              </a:p>
              <a:p>
                <a:r>
                  <a:rPr lang="en-US" sz="3000" dirty="0"/>
                  <a:t>In the form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000" dirty="0"/>
                  <a:t>, the asymptotes are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F55E1-EBB8-F545-BF72-015BD8DE7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4A56F-0723-8B4B-B483-18D16329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7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F07D-CC9D-1840-ACD2-3DF00948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rational functions with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F55E1-EBB8-F545-BF72-015BD8DE7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0" dirty="0"/>
              <a:t>1) Find and graph the asymptotes. </a:t>
            </a:r>
          </a:p>
          <a:p>
            <a:r>
              <a:rPr lang="en-US" sz="3000" dirty="0"/>
              <a:t>2) Graph two points on each side of the vertical asymptote.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1667C-C68F-D049-9D9B-82C0C8A1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8E5381-27DA-164F-8CA4-36D812CA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61204" cy="797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3395-034C-BA49-8D62-0042B92B2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810" y="0"/>
            <a:ext cx="4904190" cy="47208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709204-7976-CF48-933A-A5B352D7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BB55-FAFE-0142-8F3A-FBE0547FB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9.1 – Inverse and joint variation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24D60-A065-7D45-930B-1DA43A46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3395-034C-BA49-8D62-0042B92B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10" y="0"/>
            <a:ext cx="4904190" cy="4720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D83FA1-B0E0-8A47-96A3-1F433E849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04837" cy="9826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03B0C-DDAD-8C4B-966F-6B6076D5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8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BB55-FAFE-0142-8F3A-FBE0547FB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9.3 – Graphing General Rational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908A9-E6FB-1B4A-84B3-46B74D51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F07D-CC9D-1840-ACD2-3DF00948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general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F55E1-EBB8-F545-BF72-015BD8DE77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For a </a:t>
                </a:r>
                <a:r>
                  <a:rPr lang="en-US" sz="3000" b="1" dirty="0"/>
                  <a:t>rational function</a:t>
                </a:r>
                <a:r>
                  <a:rPr lang="en-US" sz="3000" dirty="0"/>
                  <a:t> of the form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000" dirty="0"/>
                  <a:t>, where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are polynomials and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)≠0</m:t>
                    </m:r>
                  </m:oMath>
                </a14:m>
                <a:r>
                  <a:rPr lang="en-US" sz="3000" dirty="0"/>
                  <a:t>:</a:t>
                </a:r>
              </a:p>
              <a:p>
                <a:r>
                  <a:rPr lang="en-US" sz="3000" dirty="0"/>
                  <a:t>The x-intercepts of the graph are the real zeros of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b="0" dirty="0"/>
              </a:p>
              <a:p>
                <a:r>
                  <a:rPr lang="en-US" sz="3000" dirty="0"/>
                  <a:t>The graph has vertical asymptotes at all the real zeros of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F55E1-EBB8-F545-BF72-015BD8DE7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0D900-90A7-5540-8193-1FABBF24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74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F07D-CC9D-1840-ACD2-3DF00948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asymptotes of general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F55E1-EBB8-F545-BF72-015BD8DE77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3000" dirty="0"/>
                  <a:t>For a </a:t>
                </a:r>
                <a:r>
                  <a:rPr lang="en-US" sz="3000" b="1" dirty="0"/>
                  <a:t>rational function</a:t>
                </a:r>
                <a:r>
                  <a:rPr lang="en-US" sz="3000" dirty="0"/>
                  <a:t> of the form </a:t>
                </a:r>
                <a:endParaRPr lang="en-US" sz="3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6F55E1-EBB8-F545-BF72-015BD8DE7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6" t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FEA44-2A2E-BF43-8955-B5AE3C64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F07D-CC9D-1840-ACD2-3DF00948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asymptotes of general 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79C83A0-B9AC-054F-B46B-41F1D06052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099203"/>
                  </p:ext>
                </p:extLst>
              </p:nvPr>
            </p:nvGraphicFramePr>
            <p:xfrm>
              <a:off x="418804" y="1914583"/>
              <a:ext cx="11354392" cy="42412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77196">
                      <a:extLst>
                        <a:ext uri="{9D8B030D-6E8A-4147-A177-3AD203B41FA5}">
                          <a16:colId xmlns:a16="http://schemas.microsoft.com/office/drawing/2014/main" val="964997471"/>
                        </a:ext>
                      </a:extLst>
                    </a:gridCol>
                    <a:gridCol w="5677196">
                      <a:extLst>
                        <a:ext uri="{9D8B030D-6E8A-4147-A177-3AD203B41FA5}">
                          <a16:colId xmlns:a16="http://schemas.microsoft.com/office/drawing/2014/main" val="3538979058"/>
                        </a:ext>
                      </a:extLst>
                    </a:gridCol>
                  </a:tblGrid>
                  <a:tr h="651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/>
                            <a:t>Polynomial characteristic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/>
                            <a:t>Asymptote / End behavior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9895256"/>
                      </a:ext>
                    </a:extLst>
                  </a:tr>
                  <a:tr h="1080042">
                    <a:tc>
                      <a:txBody>
                        <a:bodyPr/>
                        <a:lstStyle/>
                        <a:p>
                          <a:r>
                            <a:rPr lang="en-US" sz="3000" dirty="0"/>
                            <a:t>Bottom polynomial has higher degree.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3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1488119"/>
                      </a:ext>
                    </a:extLst>
                  </a:tr>
                  <a:tr h="1429242">
                    <a:tc>
                      <a:txBody>
                        <a:bodyPr/>
                        <a:lstStyle/>
                        <a:p>
                          <a:r>
                            <a:rPr lang="en-US" sz="3000" dirty="0"/>
                            <a:t>Polynomials have same degree.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000" b="0" dirty="0"/>
                            <a:t>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3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60120621"/>
                      </a:ext>
                    </a:extLst>
                  </a:tr>
                  <a:tr h="1080042">
                    <a:tc>
                      <a:txBody>
                        <a:bodyPr/>
                        <a:lstStyle/>
                        <a:p>
                          <a:r>
                            <a:rPr lang="en-US" sz="3000" dirty="0"/>
                            <a:t>Top polynomial has higher degree.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000" b="0" dirty="0"/>
                            <a:t>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US" sz="3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57742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79C83A0-B9AC-054F-B46B-41F1D06052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7099203"/>
                  </p:ext>
                </p:extLst>
              </p:nvPr>
            </p:nvGraphicFramePr>
            <p:xfrm>
              <a:off x="418804" y="1914583"/>
              <a:ext cx="11354392" cy="42412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77196">
                      <a:extLst>
                        <a:ext uri="{9D8B030D-6E8A-4147-A177-3AD203B41FA5}">
                          <a16:colId xmlns:a16="http://schemas.microsoft.com/office/drawing/2014/main" val="964997471"/>
                        </a:ext>
                      </a:extLst>
                    </a:gridCol>
                    <a:gridCol w="5677196">
                      <a:extLst>
                        <a:ext uri="{9D8B030D-6E8A-4147-A177-3AD203B41FA5}">
                          <a16:colId xmlns:a16="http://schemas.microsoft.com/office/drawing/2014/main" val="3538979058"/>
                        </a:ext>
                      </a:extLst>
                    </a:gridCol>
                  </a:tblGrid>
                  <a:tr h="6519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/>
                            <a:t>Polynomial characteristic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/>
                            <a:t>Asymptote / End behavior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9895256"/>
                      </a:ext>
                    </a:extLst>
                  </a:tr>
                  <a:tr h="1080042">
                    <a:tc>
                      <a:txBody>
                        <a:bodyPr/>
                        <a:lstStyle/>
                        <a:p>
                          <a:r>
                            <a:rPr lang="en-US" sz="3000" dirty="0"/>
                            <a:t>Bottom polynomial has higher degree.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66279" r="-223" b="-230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1488119"/>
                      </a:ext>
                    </a:extLst>
                  </a:tr>
                  <a:tr h="1429242">
                    <a:tc>
                      <a:txBody>
                        <a:bodyPr/>
                        <a:lstStyle/>
                        <a:p>
                          <a:r>
                            <a:rPr lang="en-US" sz="3000" dirty="0"/>
                            <a:t>Polynomials have same degree.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26549" r="-223" b="-752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0120621"/>
                      </a:ext>
                    </a:extLst>
                  </a:tr>
                  <a:tr h="1080042">
                    <a:tc>
                      <a:txBody>
                        <a:bodyPr/>
                        <a:lstStyle/>
                        <a:p>
                          <a:r>
                            <a:rPr lang="en-US" sz="3000" dirty="0"/>
                            <a:t>Top polynomial has higher degree.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301176" r="-2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57742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E6979D-CF9D-564F-8814-310509A8E6F8}"/>
                  </a:ext>
                </a:extLst>
              </p:cNvPr>
              <p:cNvSpPr/>
              <p:nvPr/>
            </p:nvSpPr>
            <p:spPr>
              <a:xfrm>
                <a:off x="5321768" y="3687906"/>
                <a:ext cx="4534959" cy="69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E6979D-CF9D-564F-8814-310509A8E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768" y="3687906"/>
                <a:ext cx="4534959" cy="694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A6D798-240E-8149-AE7D-69DEA3EDE428}"/>
                  </a:ext>
                </a:extLst>
              </p:cNvPr>
              <p:cNvSpPr/>
              <p:nvPr/>
            </p:nvSpPr>
            <p:spPr>
              <a:xfrm>
                <a:off x="5151647" y="5006934"/>
                <a:ext cx="4534959" cy="694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A6D798-240E-8149-AE7D-69DEA3EDE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647" y="5006934"/>
                <a:ext cx="4534959" cy="694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2FE01-5835-2A42-93A2-3457A28C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4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F07D-CC9D-1840-ACD2-3DF00948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rational functions with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F55E1-EBB8-F545-BF72-015BD8DE7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0" dirty="0"/>
              <a:t>1) Find and graph the asymptotes. </a:t>
            </a:r>
          </a:p>
          <a:p>
            <a:r>
              <a:rPr lang="en-US" sz="3000" dirty="0"/>
              <a:t>2) Find and graph the zeros.</a:t>
            </a:r>
          </a:p>
          <a:p>
            <a:r>
              <a:rPr lang="en-US" sz="3000" dirty="0"/>
              <a:t>3) Find and graph some points around the asymptotes.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0C477-83E3-9747-84C7-DAE87998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78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3395-034C-BA49-8D62-0042B92B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10" y="0"/>
            <a:ext cx="4904190" cy="4720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33C608-020B-954F-9F3B-08B729526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44748" cy="11338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AC378-F65E-264C-B061-7FDB9F19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33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3395-034C-BA49-8D62-0042B92B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10" y="0"/>
            <a:ext cx="4904190" cy="4720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ACA6C-E2CA-764E-8581-7B03584B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15630" cy="12070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8B9C1-E68C-6C44-8891-5B6D9C88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04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3395-034C-BA49-8D62-0042B92B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10" y="0"/>
            <a:ext cx="4904190" cy="4720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E9B4E-3EAA-4148-99E4-F239DB7D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89792" cy="8656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0634B7-C413-FC40-954B-49083DF8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BB55-FAFE-0142-8F3A-FBE0547FB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9.4 – Multiplying and dividing rational 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5F811-030D-C242-A85B-46B37005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3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08EC-76AE-EF4B-9C9F-BF2F5828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960B3-8C3F-3449-9660-38AB624E36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1851312"/>
                <a:ext cx="11029615" cy="3678303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Direct variation occurs 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lang="en-US" sz="3000" dirty="0"/>
                  <a:t>, where 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/>
                  <a:t> is a constant. </a:t>
                </a:r>
              </a:p>
              <a:p>
                <a:r>
                  <a:rPr lang="en-US" sz="3000" dirty="0"/>
                  <a:t>To check for direct variation, divide the output by the input. Direct variation will always yield the same ratio. </a:t>
                </a:r>
              </a:p>
              <a:p>
                <a:endParaRPr lang="en-US" sz="3000" dirty="0"/>
              </a:p>
              <a:p>
                <a:endParaRPr lang="en-US" sz="3000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960B3-8C3F-3449-9660-38AB624E3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1851312"/>
                <a:ext cx="11029615" cy="3678303"/>
              </a:xfrm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235F11-A79C-D24A-B4E9-C350C0033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508" y="3131381"/>
            <a:ext cx="2870200" cy="3606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A29ED-DD5D-D34B-B4B6-8D716510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04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 rational expression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1E2807-81F7-4344-9682-88F3EF814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04" y="1879600"/>
            <a:ext cx="3536696" cy="89148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E0E5B-EE32-C74F-89E5-EC7413B6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3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rational expressions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2EF984-C2CD-DE4E-A7CC-BF60A5E3A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5956"/>
            <a:ext cx="4096512" cy="71037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34877-4DE6-EC4D-9D9C-D5CCA5F6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61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rational expressions by a polynomial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821F7C-B9F6-5540-9DB1-60F7B2A34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47529"/>
            <a:ext cx="4943602" cy="9144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72761F-314D-BF43-A860-6AD6EAC2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rational expressions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034C89-23CE-D841-A180-BF55D0304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5956"/>
            <a:ext cx="3913632" cy="97402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381CF8-B28A-C14C-9C55-9432502D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75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and </a:t>
            </a:r>
            <a:r>
              <a:rPr lang="en-US" dirty="0" err="1"/>
              <a:t>DIviding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40EF96-3375-E140-836E-70E9E66C7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13592"/>
            <a:ext cx="4754880" cy="93411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297F5-FC25-DA4A-B97D-6A8CC138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2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BB55-FAFE-0142-8F3A-FBE0547FB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9.5 – Addition, Subtraction and complex fractions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0C3E7-BB46-D745-AFBD-A0A4237A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08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/ Subtracting rational expressions with same denominators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925D21-AC48-C848-9B85-3051DBEA8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73028"/>
            <a:ext cx="4706112" cy="71432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F7FECF-AE2D-8346-8EA9-A1ACFB64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2594026"/>
            <a:ext cx="2322746" cy="8349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75E23-C292-0045-8BB5-3ED1DA55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02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rational expressions with different denominators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32B4C7-14E9-B74A-8AA1-70F149BF6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3216"/>
            <a:ext cx="3803904" cy="105265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71640-B1CB-E44F-8437-92F6A29F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28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Subtracting rational expressions with different denominators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62A6C9-527F-9E40-A648-57992DC2B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13492"/>
            <a:ext cx="4023360" cy="84299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86362-2E8C-1A46-AF50-5472C54B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49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complex fractions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AA0A47-5785-7D4E-857B-CD2C4354C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1814608"/>
            <a:ext cx="3657600" cy="177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86EB1-597F-FF4D-A418-2845B390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6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08EC-76AE-EF4B-9C9F-BF2F5828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960B3-8C3F-3449-9660-38AB624E36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1900080"/>
                <a:ext cx="11029615" cy="3678303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Inverse variation occurs 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000" dirty="0"/>
                  <a:t>, where 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/>
                  <a:t> is a non-zero constant. </a:t>
                </a:r>
              </a:p>
              <a:p>
                <a:r>
                  <a:rPr lang="en-US" sz="3000" dirty="0"/>
                  <a:t>To check for direct variation, multiply the output by the input. Inverse variation will always yield the same product. </a:t>
                </a:r>
              </a:p>
              <a:p>
                <a:endParaRPr lang="en-US" sz="3000" dirty="0"/>
              </a:p>
              <a:p>
                <a:endParaRPr lang="en-US" sz="3000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960B3-8C3F-3449-9660-38AB624E3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1900080"/>
                <a:ext cx="11029615" cy="3678303"/>
              </a:xfrm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7439578-4109-8C47-BF78-77E0B44BF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048" y="3325945"/>
            <a:ext cx="2895600" cy="3632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9D836-023C-2D47-8799-7E7801A5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88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fractions “cheat sheet”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404275C-6D31-6D4A-BCB3-5E839D078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endParaRPr lang="en-US" sz="3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f>
                          <m:f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3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404275C-6D31-6D4A-BCB3-5E839D078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4E71A-882D-D743-A9C1-53227D7A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32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ABB55-FAFE-0142-8F3A-FBE0547FB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9.6 – Solving rational equations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E07BB-8CA6-D241-9248-C3895548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solving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2CB037-62DA-0B4B-B8AE-9C05FF9C2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1) Find the least common denominator of all the rational parts. </a:t>
            </a:r>
          </a:p>
          <a:p>
            <a:r>
              <a:rPr lang="en-US" sz="3000" dirty="0"/>
              <a:t>2) Multiply both sides by the LDC.</a:t>
            </a:r>
          </a:p>
          <a:p>
            <a:r>
              <a:rPr lang="en-US" sz="3000" dirty="0"/>
              <a:t>3) Solve the remaining equation. </a:t>
            </a:r>
          </a:p>
          <a:p>
            <a:r>
              <a:rPr lang="en-US" sz="3000" dirty="0"/>
              <a:t>4) Check for extraneous solutions.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B40A49-6508-794E-8194-6B4F8B994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2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with one solution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EF3768-D2A4-EA49-A808-2BC255470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3400"/>
            <a:ext cx="3621024" cy="100978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FF2B4B-E856-4843-B72B-7FD91C74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with an extraneous solution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20FFCC-F94A-0E40-B63F-E6E71DFEB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4084320" cy="92892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CF405-60F1-B74B-A441-1456A2FF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26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with Two solutions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FCA0C6-1E22-9047-BF02-6458F494B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5956"/>
            <a:ext cx="3474720" cy="85846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76033-CCC9-264F-93F1-C65A3BB84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7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04DF-164C-7F44-B4AA-95AC0EA6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by cross-multiplying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0B92D2-7686-4043-9AD0-EFB988367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1802924"/>
            <a:ext cx="3384804" cy="9579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AA9A2-7709-0E47-B3BB-25709421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1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9C2A-F1EF-3E49-9773-E94D9BC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direct and inverse variation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317561-2031-6649-ABFF-23C2287F5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761" y="2160017"/>
            <a:ext cx="11029950" cy="5751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8D8096-5960-8A4E-84F1-09EFD41DF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8" y="2957322"/>
            <a:ext cx="2425700" cy="2552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C33F25-18D6-004A-B79B-89FB904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9C2A-F1EF-3E49-9773-E94D9BC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direct and inverse variation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317561-2031-6649-ABFF-23C2287F5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761" y="2160017"/>
            <a:ext cx="11029950" cy="57511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822752-8B96-E14F-9A3B-97F1A6C3A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89" y="2735135"/>
            <a:ext cx="1612900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99EF7-56FD-3E44-8A3F-5A94221D5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89" y="3624135"/>
            <a:ext cx="11430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F7C4E6-C402-DF48-9763-C403CEE76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289" y="4500435"/>
            <a:ext cx="1905000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167DC0-2092-AB46-AABE-4B332E010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89" y="5376735"/>
            <a:ext cx="1562100" cy="927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AB7C4-A6DB-DB47-A7A7-95B2F5E6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4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9C2A-F1EF-3E49-9773-E94D9BC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inverse variation equations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42435-F59A-B64F-B24D-DBC0F069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78" y="1883156"/>
            <a:ext cx="10096500" cy="2311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C5DBE-255B-A94A-A100-B5A84250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3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9C2A-F1EF-3E49-9773-E94D9BC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inverse variation equations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7DB31-08D5-0344-8B8F-82D90332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580"/>
            <a:ext cx="12192000" cy="1727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AB416-A9BB-604B-855E-28E9D7F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E08EC-76AE-EF4B-9C9F-BF2F5828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960B3-8C3F-3449-9660-38AB624E36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3" y="1900080"/>
                <a:ext cx="11029615" cy="3678303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Joint variation occurs when a quantity varies directly as the product of two or more other quantities.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𝑘𝑥𝑦</m:t>
                    </m:r>
                  </m:oMath>
                </a14:m>
                <a:r>
                  <a:rPr lang="en-US" sz="3000" dirty="0"/>
                  <a:t> </a:t>
                </a:r>
              </a:p>
              <a:p>
                <a:endParaRPr lang="en-US" sz="3000" dirty="0"/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960B3-8C3F-3449-9660-38AB624E36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3" y="1900080"/>
                <a:ext cx="11029615" cy="3678303"/>
              </a:xfrm>
              <a:blipFill>
                <a:blip r:embed="rId2"/>
                <a:stretch>
                  <a:fillRect l="-806" r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52AC6-CE87-DD45-9DBC-6EBD17C2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D777-D3FA-4A42-B025-84AAB8BD0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2948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{0E89624A-1B51-3B42-B291-5F5BA0FBC558}tf10001123</Template>
  <TotalTime>1535</TotalTime>
  <Words>700</Words>
  <Application>Microsoft Macintosh PowerPoint</Application>
  <PresentationFormat>Widescreen</PresentationFormat>
  <Paragraphs>133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Calibri</vt:lpstr>
      <vt:lpstr>Cambria Math</vt:lpstr>
      <vt:lpstr>Gill Sans MT</vt:lpstr>
      <vt:lpstr>Wingdings 2</vt:lpstr>
      <vt:lpstr>Dividend</vt:lpstr>
      <vt:lpstr>Chapter 9 – Rational Equations and Functions</vt:lpstr>
      <vt:lpstr>9.1 – Inverse and joint variation</vt:lpstr>
      <vt:lpstr>Direct variation</vt:lpstr>
      <vt:lpstr>Inverse  variation</vt:lpstr>
      <vt:lpstr>Classifying direct and inverse variation</vt:lpstr>
      <vt:lpstr>Classifying direct and inverse variation</vt:lpstr>
      <vt:lpstr>Writing inverse variation equations</vt:lpstr>
      <vt:lpstr>Writing inverse variation equations</vt:lpstr>
      <vt:lpstr>Joint Variation</vt:lpstr>
      <vt:lpstr>Joint Variation</vt:lpstr>
      <vt:lpstr>Joint Variation</vt:lpstr>
      <vt:lpstr>Comparing variations</vt:lpstr>
      <vt:lpstr>9.2 – Graphing Simple Rational Equations</vt:lpstr>
      <vt:lpstr>Basic rational function</vt:lpstr>
      <vt:lpstr>Basic rational function</vt:lpstr>
      <vt:lpstr>Basic rational function</vt:lpstr>
      <vt:lpstr>rational function with transformations</vt:lpstr>
      <vt:lpstr>Graphing rational functions with transformations</vt:lpstr>
      <vt:lpstr>PowerPoint Presentation</vt:lpstr>
      <vt:lpstr>PowerPoint Presentation</vt:lpstr>
      <vt:lpstr>9.3 – Graphing General Rational Functions</vt:lpstr>
      <vt:lpstr>Characteristics of general rational function</vt:lpstr>
      <vt:lpstr>Horizontal asymptotes of general rational function</vt:lpstr>
      <vt:lpstr>Horizontal asymptotes of general rational function</vt:lpstr>
      <vt:lpstr>Graphing rational functions with transformations</vt:lpstr>
      <vt:lpstr>PowerPoint Presentation</vt:lpstr>
      <vt:lpstr>PowerPoint Presentation</vt:lpstr>
      <vt:lpstr>PowerPoint Presentation</vt:lpstr>
      <vt:lpstr>9.4 – Multiplying and dividing rational Expressions</vt:lpstr>
      <vt:lpstr>Simplifying a rational expression</vt:lpstr>
      <vt:lpstr>Multiplying rational expressions</vt:lpstr>
      <vt:lpstr>Multiplying rational expressions by a polynomial</vt:lpstr>
      <vt:lpstr>Dividing rational expressions</vt:lpstr>
      <vt:lpstr>Multiplying and DIviding</vt:lpstr>
      <vt:lpstr>9.5 – Addition, Subtraction and complex fractions</vt:lpstr>
      <vt:lpstr>Adding / Subtracting rational expressions with same denominators</vt:lpstr>
      <vt:lpstr>Adding rational expressions with different denominators</vt:lpstr>
      <vt:lpstr>Subtracting rational expressions with different denominators</vt:lpstr>
      <vt:lpstr>Simplifying complex fractions</vt:lpstr>
      <vt:lpstr>complex fractions “cheat sheet”</vt:lpstr>
      <vt:lpstr>9.6 – Solving rational equations</vt:lpstr>
      <vt:lpstr>Steps to solving </vt:lpstr>
      <vt:lpstr>Equation with one solution</vt:lpstr>
      <vt:lpstr>Equation with an extraneous solution</vt:lpstr>
      <vt:lpstr>Equation with Two solutions</vt:lpstr>
      <vt:lpstr>Solving by cross-multiplying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– Rational Equations and Functions</dc:title>
  <dc:creator>Solenne Abaziou</dc:creator>
  <cp:lastModifiedBy>Solenne Abaziou</cp:lastModifiedBy>
  <cp:revision>20</cp:revision>
  <dcterms:created xsi:type="dcterms:W3CDTF">2020-04-09T20:25:19Z</dcterms:created>
  <dcterms:modified xsi:type="dcterms:W3CDTF">2020-04-11T23:02:06Z</dcterms:modified>
</cp:coreProperties>
</file>