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1" r:id="rId9"/>
    <p:sldId id="262" r:id="rId10"/>
    <p:sldId id="263" r:id="rId11"/>
    <p:sldId id="264" r:id="rId12"/>
    <p:sldId id="265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F31A5-FCB6-5448-AF3B-76372AFD9028}" type="datetimeFigureOut">
              <a:rPr lang="en-US" smtClean="0"/>
              <a:t>5/11/20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E292-CAB5-1345-BC9C-0DBD7C35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A294-B911-3549-A8AC-CADEE50D6E40}" type="datetime1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11B-A485-744D-897B-9E8C870373C4}" type="datetime1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0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FB67-2F97-EE40-9F9E-DF4365498F35}" type="datetime1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12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3000"/>
            </a:lvl1pPr>
            <a:lvl2pPr>
              <a:defRPr sz="2800"/>
            </a:lvl2pPr>
            <a:lvl3pPr>
              <a:defRPr sz="2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A99A-F4BC-B546-8DF0-0746103AD4DE}" type="datetime1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576" y="232118"/>
            <a:ext cx="811019" cy="503578"/>
          </a:xfrm>
        </p:spPr>
        <p:txBody>
          <a:bodyPr/>
          <a:lstStyle>
            <a:lvl1pPr>
              <a:defRPr sz="3000"/>
            </a:lvl1pPr>
          </a:lstStyle>
          <a:p>
            <a:fld id="{41B3B3DF-1560-484E-AA43-F478649DC73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00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4467-2965-6C45-A72A-2E8FCBAB25D5}" type="datetime1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74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C0C4-7FC3-CE4C-8A4A-0AB7FA57A485}" type="datetime1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34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1E56-416A-4541-9D6D-FE27A665C9FD}" type="datetime1">
              <a:rPr lang="en-US" smtClean="0"/>
              <a:t>5/11/20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40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017-234B-FA48-8C14-D3116014AEF4}" type="datetime1">
              <a:rPr lang="en-US" smtClean="0"/>
              <a:t>5/11/20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B1D1-0046-3A42-AC46-2B6D943A7376}" type="datetime1">
              <a:rPr lang="en-US" smtClean="0"/>
              <a:t>5/11/20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5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4CED-B85B-A547-811D-CDD36BFF7C32}" type="datetime1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8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2D3BF82-21CE-D943-8B7E-E079330DE951}" type="datetime1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88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E929-3BAA-E948-A426-4D4CB6046CFA}" type="datetime1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32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n9aeestsd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b8tjkyjes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eouprsrtu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91D2-4217-E94C-9834-E03A3E4D8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14: Graphing Trigonometric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A0076-24A4-004B-8E24-7B94BF4E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 dirty="0"/>
              <a:t>Graphing Sine and Cosine functions with period change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556518" y="620157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6518" y="620157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904963" y="721100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963" y="721100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CA1B9730-57B2-304A-9E75-1EBAA4511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BD0F302-3D2A-0A40-8990-C3BE70641A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3" y="3929179"/>
            <a:ext cx="4840369" cy="29272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84E2332-F820-B742-A9BC-BC460281C520}"/>
              </a:ext>
            </a:extLst>
          </p:cNvPr>
          <p:cNvSpPr txBox="1"/>
          <p:nvPr/>
        </p:nvSpPr>
        <p:spPr>
          <a:xfrm>
            <a:off x="174441" y="1174155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4ED1A7-5ABC-4F4B-BECA-90EDA9D15080}"/>
              </a:ext>
            </a:extLst>
          </p:cNvPr>
          <p:cNvSpPr txBox="1"/>
          <p:nvPr/>
        </p:nvSpPr>
        <p:spPr>
          <a:xfrm>
            <a:off x="6589425" y="127509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</p:spTree>
    <p:extLst>
      <p:ext uri="{BB962C8B-B14F-4D97-AF65-F5344CB8AC3E}">
        <p14:creationId xmlns:p14="http://schemas.microsoft.com/office/powerpoint/2010/main" val="555598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 dirty="0"/>
              <a:t>Graphing Sine and Cosine functions with vertical shift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155793" y="704420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5793" y="704420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746305" y="773763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305" y="773763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EB4EAE14-11E6-A747-A3F1-DF67EB7248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7C3AF6-081F-2E4B-BE08-2B1518AE0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1" y="3928280"/>
            <a:ext cx="4840369" cy="292729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4908585-F5A8-214C-9CD4-8A59AC39107F}"/>
              </a:ext>
            </a:extLst>
          </p:cNvPr>
          <p:cNvSpPr txBox="1"/>
          <p:nvPr/>
        </p:nvSpPr>
        <p:spPr>
          <a:xfrm>
            <a:off x="153893" y="125841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F4E599-C264-B645-AC08-F5A980B75754}"/>
              </a:ext>
            </a:extLst>
          </p:cNvPr>
          <p:cNvSpPr txBox="1"/>
          <p:nvPr/>
        </p:nvSpPr>
        <p:spPr>
          <a:xfrm>
            <a:off x="6242735" y="128901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</p:spTree>
    <p:extLst>
      <p:ext uri="{BB962C8B-B14F-4D97-AF65-F5344CB8AC3E}">
        <p14:creationId xmlns:p14="http://schemas.microsoft.com/office/powerpoint/2010/main" val="209451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 dirty="0"/>
              <a:t>Graphing Sine and Cosine functions with phase shift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4361" y="22566"/>
            <a:ext cx="811019" cy="503578"/>
          </a:xfrm>
        </p:spPr>
        <p:txBody>
          <a:bodyPr/>
          <a:lstStyle/>
          <a:p>
            <a:fld id="{41B3B3DF-1560-484E-AA43-F478649DC738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103708" y="486504"/>
                <a:ext cx="3493214" cy="87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708" y="486504"/>
                <a:ext cx="3493214" cy="876843"/>
              </a:xfrm>
              <a:prstGeom prst="rect">
                <a:avLst/>
              </a:prstGeom>
              <a:blipFill>
                <a:blip r:embed="rId2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6172091" y="647926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091" y="647926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7871E43-0FF3-6E40-B5A6-E56B20BC8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1C1C56-7393-B844-96A3-125C8CA18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3" y="3930706"/>
            <a:ext cx="4840369" cy="29272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9529C6C-7CAD-664D-9E42-66A56DBABCC5}"/>
              </a:ext>
            </a:extLst>
          </p:cNvPr>
          <p:cNvSpPr txBox="1"/>
          <p:nvPr/>
        </p:nvSpPr>
        <p:spPr>
          <a:xfrm>
            <a:off x="174441" y="1174155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0618F8-8C48-CC43-9C00-EF3F6FF28F54}"/>
              </a:ext>
            </a:extLst>
          </p:cNvPr>
          <p:cNvSpPr txBox="1"/>
          <p:nvPr/>
        </p:nvSpPr>
        <p:spPr>
          <a:xfrm>
            <a:off x="6501609" y="1260991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</p:spTree>
    <p:extLst>
      <p:ext uri="{BB962C8B-B14F-4D97-AF65-F5344CB8AC3E}">
        <p14:creationId xmlns:p14="http://schemas.microsoft.com/office/powerpoint/2010/main" val="4155175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 dirty="0"/>
              <a:t>Graphing Sine and Cosine functions – all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4361" y="22566"/>
            <a:ext cx="811019" cy="503578"/>
          </a:xfrm>
        </p:spPr>
        <p:txBody>
          <a:bodyPr/>
          <a:lstStyle/>
          <a:p>
            <a:fld id="{41B3B3DF-1560-484E-AA43-F478649DC738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503390" y="486504"/>
                <a:ext cx="5691356" cy="87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0" i="0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3390" y="486504"/>
                <a:ext cx="5691356" cy="876843"/>
              </a:xfrm>
              <a:prstGeom prst="rect">
                <a:avLst/>
              </a:prstGeom>
              <a:blipFill>
                <a:blip r:embed="rId2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6604352" y="697525"/>
                <a:ext cx="46458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352" y="697525"/>
                <a:ext cx="4645849" cy="553998"/>
              </a:xfrm>
              <a:prstGeom prst="rect">
                <a:avLst/>
              </a:prstGeom>
              <a:blipFill>
                <a:blip r:embed="rId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7871E43-0FF3-6E40-B5A6-E56B20BC8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1C1C56-7393-B844-96A3-125C8CA18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3" y="3930706"/>
            <a:ext cx="4840369" cy="292729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B7D423B-61BC-FE4F-AA97-9B22C67E7F97}"/>
              </a:ext>
            </a:extLst>
          </p:cNvPr>
          <p:cNvSpPr txBox="1"/>
          <p:nvPr/>
        </p:nvSpPr>
        <p:spPr>
          <a:xfrm>
            <a:off x="194989" y="1292907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3CF7A7-0E37-954B-A5B7-9931A805A3D0}"/>
              </a:ext>
            </a:extLst>
          </p:cNvPr>
          <p:cNvSpPr txBox="1"/>
          <p:nvPr/>
        </p:nvSpPr>
        <p:spPr>
          <a:xfrm>
            <a:off x="7004036" y="130940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</p:spTree>
    <p:extLst>
      <p:ext uri="{BB962C8B-B14F-4D97-AF65-F5344CB8AC3E}">
        <p14:creationId xmlns:p14="http://schemas.microsoft.com/office/powerpoint/2010/main" val="1094620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basic Tangent function represents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0057-88E0-E749-9F13-B7586AD4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are following a point going around on a circle, tangent tracks the ratio of the y-value over the x-value of the point. 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Demo: </a:t>
            </a:r>
            <a:r>
              <a:rPr lang="en-US" dirty="0">
                <a:hlinkClick r:id="rId2"/>
              </a:rPr>
              <a:t>https://www.desmos.com/calculator/n9aeestsd8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36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sine and cosine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Period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Vertical asymptotes at odd multiples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535518-2B14-024E-9A98-F22CCD21E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475" y="3884875"/>
            <a:ext cx="4548027" cy="281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9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basic Sine function represents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0057-88E0-E749-9F13-B7586AD4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are following a point going around on a circle, sine tracks the y-value of the point. 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Demo: </a:t>
            </a:r>
            <a:r>
              <a:rPr lang="en-US" dirty="0">
                <a:hlinkClick r:id="rId2"/>
              </a:rPr>
              <a:t>https://www.desmos.com/calculator/b8tjkyjesu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2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basic Cosine function represents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0057-88E0-E749-9F13-B7586AD4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are following a point going around on a circle, cosine tracks the x-value of the circle. 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Demo: </a:t>
            </a:r>
            <a:r>
              <a:rPr lang="en-US" dirty="0">
                <a:hlinkClick r:id="rId2"/>
              </a:rPr>
              <a:t>https://www.desmos.com/calculator/eouprsrtuc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8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1A01716-3043-804D-AE8C-F98B4AEA6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079" y="-8111"/>
            <a:ext cx="10664575" cy="686611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1FFE8-0546-F54B-8A87-7A8E8DC1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8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basic sine and cosine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Domain: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Range: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dirty="0"/>
                  <a:t> for basic function.</a:t>
                </a:r>
              </a:p>
              <a:p>
                <a:r>
                  <a:rPr lang="en-US" dirty="0"/>
                  <a:t>Functions are </a:t>
                </a:r>
                <a:r>
                  <a:rPr lang="en-US" b="1" dirty="0"/>
                  <a:t>periodic</a:t>
                </a:r>
                <a:r>
                  <a:rPr lang="en-US" dirty="0"/>
                  <a:t>, sine and cosine have a period of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Has a max of 1 and min of -1.</a:t>
                </a:r>
              </a:p>
              <a:p>
                <a:r>
                  <a:rPr lang="en-US" dirty="0"/>
                  <a:t>The </a:t>
                </a:r>
                <a:r>
                  <a:rPr lang="en-US" b="1" dirty="0"/>
                  <a:t>amplitude</a:t>
                </a:r>
                <a:r>
                  <a:rPr lang="en-US" dirty="0"/>
                  <a:t> is half the distance between the max and min.</a:t>
                </a:r>
              </a:p>
              <a:p>
                <a:r>
                  <a:rPr lang="en-US" dirty="0"/>
                  <a:t>Sine starts at the midline, cosine starts at a max or min.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57" t="-1838" b="-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4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05" y="120019"/>
            <a:ext cx="9603275" cy="1049235"/>
          </a:xfrm>
        </p:spPr>
        <p:txBody>
          <a:bodyPr/>
          <a:lstStyle/>
          <a:p>
            <a:r>
              <a:rPr lang="en-US" dirty="0"/>
              <a:t>Graphing basic Sine and Cosine Functions.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527268" y="780312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7268" y="780312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710719" y="697784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719" y="697784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868B2AE7-C26D-DD41-B38F-CB746B088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C79C507-D11D-3747-9D08-22DFE68B9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5495" y="3929179"/>
            <a:ext cx="4840369" cy="292729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E5134B-02D3-ED40-BA58-6C6F8DA5DE1B}"/>
              </a:ext>
            </a:extLst>
          </p:cNvPr>
          <p:cNvSpPr txBox="1"/>
          <p:nvPr/>
        </p:nvSpPr>
        <p:spPr>
          <a:xfrm>
            <a:off x="162405" y="1334310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BDD0AC-20B6-0E45-AD54-E22DAAB020ED}"/>
              </a:ext>
            </a:extLst>
          </p:cNvPr>
          <p:cNvSpPr txBox="1"/>
          <p:nvPr/>
        </p:nvSpPr>
        <p:spPr>
          <a:xfrm>
            <a:off x="6472499" y="1251782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</p:spTree>
    <p:extLst>
      <p:ext uri="{BB962C8B-B14F-4D97-AF65-F5344CB8AC3E}">
        <p14:creationId xmlns:p14="http://schemas.microsoft.com/office/powerpoint/2010/main" val="54915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3580-DF12-A44C-9820-15278126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Transformed Sine and Cosine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1079" y="1204073"/>
                <a:ext cx="10024655" cy="47446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a: 						h: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b: 						k: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1079" y="1204073"/>
                <a:ext cx="10024655" cy="4744664"/>
              </a:xfrm>
              <a:blipFill>
                <a:blip r:embed="rId2"/>
                <a:stretch>
                  <a:fillRect l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AF476-8932-A842-B4D2-C9A554F6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1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3580-DF12-A44C-9820-15278126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725" y="384645"/>
            <a:ext cx="9603275" cy="1049235"/>
          </a:xfrm>
        </p:spPr>
        <p:txBody>
          <a:bodyPr/>
          <a:lstStyle/>
          <a:p>
            <a:r>
              <a:rPr lang="en-US" dirty="0"/>
              <a:t>Steps to Graph Transformed Sine and Cosine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1079" y="1204073"/>
                <a:ext cx="10024655" cy="5535774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arenR"/>
                </a:pPr>
                <a:r>
                  <a:rPr lang="en-US" dirty="0"/>
                  <a:t>Determine the period: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. Use it to label the x-axis.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Determine the midline: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and draw it.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Determine the max and min lines: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draw them.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 Determine starting point: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/>
                  <a:t> for sine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for cos (do this visually).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Draw the point one period later. 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Figure out if you are going up or down first. Draw the mid-period and quarter /3-quarter period points.</a:t>
                </a:r>
              </a:p>
              <a:p>
                <a:pPr marL="514350" indent="-514350">
                  <a:buAutoNum type="arabicParenR"/>
                </a:pPr>
                <a:r>
                  <a:rPr lang="en-US" dirty="0"/>
                  <a:t>Draw the curve.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1079" y="1204073"/>
                <a:ext cx="10024655" cy="5535774"/>
              </a:xfrm>
              <a:blipFill>
                <a:blip r:embed="rId2"/>
                <a:stretch>
                  <a:fillRect l="-1139" r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AF476-8932-A842-B4D2-C9A554F6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1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 dirty="0"/>
              <a:t>Graphing Sine and Cosine functions with amplitude change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699390" y="620157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9390" y="620157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629060" y="620157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60" y="620157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7974DF6-00DD-1047-9492-0B7935060BC0}"/>
              </a:ext>
            </a:extLst>
          </p:cNvPr>
          <p:cNvSpPr txBox="1"/>
          <p:nvPr/>
        </p:nvSpPr>
        <p:spPr>
          <a:xfrm>
            <a:off x="174441" y="1174155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349D2C8-5990-FE4A-A4EE-8CDA335E9A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C259F79-79F2-6B40-AE48-7A880CE7DA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1" y="3930706"/>
            <a:ext cx="4840369" cy="29272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96542B5-5D77-6242-9F13-DEB5F262F678}"/>
              </a:ext>
            </a:extLst>
          </p:cNvPr>
          <p:cNvSpPr txBox="1"/>
          <p:nvPr/>
        </p:nvSpPr>
        <p:spPr>
          <a:xfrm>
            <a:off x="6255030" y="1346250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Period: </a:t>
            </a:r>
          </a:p>
          <a:p>
            <a:r>
              <a:rPr lang="en-US" sz="2400" dirty="0"/>
              <a:t>Midline:</a:t>
            </a:r>
          </a:p>
          <a:p>
            <a:r>
              <a:rPr lang="en-US" sz="2400" dirty="0"/>
              <a:t>Max line:</a:t>
            </a:r>
          </a:p>
          <a:p>
            <a:r>
              <a:rPr lang="en-US" sz="2400" dirty="0"/>
              <a:t>Min line:</a:t>
            </a:r>
          </a:p>
          <a:p>
            <a:r>
              <a:rPr lang="en-US" sz="2400" dirty="0"/>
              <a:t>Cycle start: </a:t>
            </a:r>
          </a:p>
          <a:p>
            <a:r>
              <a:rPr lang="en-US" sz="2400" dirty="0"/>
              <a:t>Cycle End: </a:t>
            </a:r>
          </a:p>
        </p:txBody>
      </p:sp>
    </p:spTree>
    <p:extLst>
      <p:ext uri="{BB962C8B-B14F-4D97-AF65-F5344CB8AC3E}">
        <p14:creationId xmlns:p14="http://schemas.microsoft.com/office/powerpoint/2010/main" val="23977130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{83DD8625-7AA8-AD4C-A9DB-A636ACC7F9E9}tf10001119</Template>
  <TotalTime>114</TotalTime>
  <Words>705</Words>
  <Application>Microsoft Macintosh PowerPoint</Application>
  <PresentationFormat>Widescreen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Gill Sans MT</vt:lpstr>
      <vt:lpstr>Gallery</vt:lpstr>
      <vt:lpstr>Chapter 14: Graphing Trigonometric Functions</vt:lpstr>
      <vt:lpstr>What the basic Sine function represents</vt:lpstr>
      <vt:lpstr>What the basic Cosine function represents</vt:lpstr>
      <vt:lpstr>PowerPoint Presentation</vt:lpstr>
      <vt:lpstr>Characteristics of basic sine and cosine functions</vt:lpstr>
      <vt:lpstr>Graphing basic Sine and Cosine Functions. </vt:lpstr>
      <vt:lpstr>Transformed Sine and Cosine Functions</vt:lpstr>
      <vt:lpstr>Steps to Graph Transformed Sine and Cosine Functions</vt:lpstr>
      <vt:lpstr>Graphing Sine and Cosine functions with amplitude change </vt:lpstr>
      <vt:lpstr>Graphing Sine and Cosine functions with period change </vt:lpstr>
      <vt:lpstr>Graphing Sine and Cosine functions with vertical shift</vt:lpstr>
      <vt:lpstr>Graphing Sine and Cosine functions with phase shift</vt:lpstr>
      <vt:lpstr>Graphing Sine and Cosine functions – all parameters</vt:lpstr>
      <vt:lpstr>What the basic Tangent function represents</vt:lpstr>
      <vt:lpstr>Characteristics of sine and cosine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Graphing Trigonometric Functions</dc:title>
  <dc:creator>Solenne Abaziou</dc:creator>
  <cp:lastModifiedBy>Solenne Abaziou</cp:lastModifiedBy>
  <cp:revision>10</cp:revision>
  <dcterms:created xsi:type="dcterms:W3CDTF">2020-05-11T13:25:32Z</dcterms:created>
  <dcterms:modified xsi:type="dcterms:W3CDTF">2020-05-11T15:30:17Z</dcterms:modified>
</cp:coreProperties>
</file>