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66"/>
  </p:notesMasterIdLst>
  <p:sldIdLst>
    <p:sldId id="256" r:id="rId2"/>
    <p:sldId id="258" r:id="rId3"/>
    <p:sldId id="264" r:id="rId4"/>
    <p:sldId id="265" r:id="rId5"/>
    <p:sldId id="275" r:id="rId6"/>
    <p:sldId id="278" r:id="rId7"/>
    <p:sldId id="266" r:id="rId8"/>
    <p:sldId id="279" r:id="rId9"/>
    <p:sldId id="280" r:id="rId10"/>
    <p:sldId id="283" r:id="rId11"/>
    <p:sldId id="281" r:id="rId12"/>
    <p:sldId id="282" r:id="rId13"/>
    <p:sldId id="259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2" r:id="rId22"/>
    <p:sldId id="291" r:id="rId23"/>
    <p:sldId id="293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295" r:id="rId32"/>
    <p:sldId id="294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261" r:id="rId41"/>
    <p:sldId id="309" r:id="rId42"/>
    <p:sldId id="310" r:id="rId43"/>
    <p:sldId id="312" r:id="rId44"/>
    <p:sldId id="318" r:id="rId45"/>
    <p:sldId id="311" r:id="rId46"/>
    <p:sldId id="313" r:id="rId47"/>
    <p:sldId id="262" r:id="rId48"/>
    <p:sldId id="319" r:id="rId49"/>
    <p:sldId id="320" r:id="rId50"/>
    <p:sldId id="316" r:id="rId51"/>
    <p:sldId id="317" r:id="rId52"/>
    <p:sldId id="321" r:id="rId53"/>
    <p:sldId id="322" r:id="rId54"/>
    <p:sldId id="323" r:id="rId55"/>
    <p:sldId id="325" r:id="rId56"/>
    <p:sldId id="324" r:id="rId57"/>
    <p:sldId id="326" r:id="rId58"/>
    <p:sldId id="263" r:id="rId59"/>
    <p:sldId id="327" r:id="rId60"/>
    <p:sldId id="257" r:id="rId61"/>
    <p:sldId id="328" r:id="rId62"/>
    <p:sldId id="329" r:id="rId63"/>
    <p:sldId id="330" r:id="rId64"/>
    <p:sldId id="331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06"/>
    <p:restoredTop sz="96405"/>
  </p:normalViewPr>
  <p:slideViewPr>
    <p:cSldViewPr snapToGrid="0" snapToObjects="1">
      <p:cViewPr varScale="1">
        <p:scale>
          <a:sx n="88" d="100"/>
          <a:sy n="88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82A78-4271-A341-841D-6494C3764E0C}" type="datetimeFigureOut">
              <a:rPr lang="en-US" smtClean="0"/>
              <a:t>4/26/20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A9380-01D1-8D4A-A530-042F30707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3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5740-0739-2A41-92CE-4F88757C6BAD}" type="datetime1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5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13F1-96BA-044B-855D-505D845DAE65}" type="datetime1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4A29-84C0-3242-BB9E-F2639F1A7E70}" type="datetime1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4819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1777-0908-764E-8BF9-C93FBDE1BFDC}" type="datetime1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65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C27C-86DF-014B-A39F-76D5C72D1AD7}" type="datetime1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6217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F91D-C771-D149-8604-95565AC9DFCD}" type="datetime1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48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6893-7A6B-6F42-A6CA-C909492B55F5}" type="datetime1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87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EC95-4E99-5F44-BC53-28F5F79D942D}" type="datetime1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3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3000"/>
            </a:lvl1pPr>
          </a:lstStyle>
          <a:p>
            <a:fld id="{504D2DC7-A9F0-084D-8B7B-B4C448AF14AC}" type="datetime1">
              <a:rPr lang="en-US" smtClean="0"/>
              <a:t>4/26/20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000"/>
            </a:lvl1pPr>
          </a:lstStyle>
          <a:p>
            <a:fld id="{CDDE40F2-9528-254F-9126-731927A78C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2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84EC-A07E-8C49-9E05-39F45AC2F440}" type="datetime1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2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4550-8F46-904E-A6B3-30BE95A9161C}" type="datetime1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0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61C2-6251-D040-8020-09F097786C9B}" type="datetime1">
              <a:rPr lang="en-US" smtClean="0"/>
              <a:t>4/26/20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3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5F26-2F1E-6946-ABB0-06AAF02CE406}" type="datetime1">
              <a:rPr lang="en-US" smtClean="0"/>
              <a:t>4/26/20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2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B8BC-9888-3544-A8AE-676DFCE6E149}" type="datetime1">
              <a:rPr lang="en-US" smtClean="0"/>
              <a:t>4/26/20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5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27F1-767A-3747-80E5-A7CFAA9AF29E}" type="datetime1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0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AF72-EB28-6B4B-8C91-41759764334B}" type="datetime1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9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FED49-E4BD-F449-9B92-312C1FD9FD33}" type="datetime1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DE40F2-9528-254F-9126-731927A7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7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EC57-D25E-3647-9E90-A92F456D8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13:</a:t>
            </a:r>
            <a:br>
              <a:rPr lang="en-US" dirty="0"/>
            </a:br>
            <a:r>
              <a:rPr lang="en-US" dirty="0"/>
              <a:t>Trigonometric Ratios and 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82C980-0338-7E49-AEDF-49E45463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86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D2DE8-F7C5-9B47-A0C0-84F63BC3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Trigonometry in Real Life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F0F30D-A826-6E4D-90A8-8237161BD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1286" y="1555750"/>
            <a:ext cx="6607789" cy="48610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DA6C-766A-3048-8CCB-C179AF0E4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52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F7425-3F54-5B4F-8991-AAC0F2B58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09088AC-5D59-B04D-BEEF-C0709CE06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6606" y="29192"/>
            <a:ext cx="5917386" cy="25189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EDD1A-60D4-DE40-94C3-816E5933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F714AA-9D37-6A41-A9D7-170398DD4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992" y="0"/>
            <a:ext cx="3178008" cy="25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64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E682-54C7-E542-B2FF-EE193275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E2E2C8-9515-B745-9C81-FF89B6059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142" y="0"/>
            <a:ext cx="10595858" cy="16844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A2ECC-0A6F-1E4B-AA8A-5299EEBE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98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EC57-D25E-3647-9E90-A92F456D8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13.2 – General Angles and Radian Measure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BAECF6-02D1-9E4D-82A4-D1B731C94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43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E65EB-6EBF-994D-9E19-7D5B617C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0"/>
            <a:ext cx="8911687" cy="1280890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3CCB30-F60C-2A4E-AEB9-BEE9A47AD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1771" y="3079750"/>
            <a:ext cx="4360229" cy="37782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7DD68-0189-8C45-88B7-A1E1068E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A7E38-EA39-A646-BCE1-2481D50E8F58}"/>
              </a:ext>
            </a:extLst>
          </p:cNvPr>
          <p:cNvSpPr txBox="1"/>
          <p:nvPr/>
        </p:nvSpPr>
        <p:spPr>
          <a:xfrm>
            <a:off x="1640156" y="787782"/>
            <a:ext cx="61916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Initial side: </a:t>
            </a:r>
            <a:r>
              <a:rPr lang="en-US" sz="3000" dirty="0"/>
              <a:t>Fixed side of the angle.</a:t>
            </a:r>
          </a:p>
          <a:p>
            <a:endParaRPr lang="en-US" sz="3000" b="1" dirty="0"/>
          </a:p>
          <a:p>
            <a:r>
              <a:rPr lang="en-US" sz="3000" b="1" dirty="0"/>
              <a:t>Terminal side: </a:t>
            </a:r>
            <a:r>
              <a:rPr lang="en-US" sz="3000" dirty="0"/>
              <a:t>Side that results in the rotation.</a:t>
            </a:r>
          </a:p>
          <a:p>
            <a:endParaRPr lang="en-US" sz="3000" b="1" dirty="0"/>
          </a:p>
          <a:p>
            <a:r>
              <a:rPr lang="en-US" sz="3000" b="1" dirty="0"/>
              <a:t>Standard position: </a:t>
            </a:r>
            <a:r>
              <a:rPr lang="en-US" sz="3000" dirty="0"/>
              <a:t>The initial side is aligned with the x-axis.</a:t>
            </a:r>
          </a:p>
          <a:p>
            <a:endParaRPr lang="en-US" sz="3000" b="1" dirty="0"/>
          </a:p>
          <a:p>
            <a:r>
              <a:rPr lang="en-US" sz="3000" b="1" dirty="0"/>
              <a:t>Coterminal angles:</a:t>
            </a:r>
            <a:r>
              <a:rPr lang="en-US" sz="3000" dirty="0"/>
              <a:t> angles with different measures that have coinciding terminal sides.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03005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A3A01-D499-174C-8F2C-CAF1618A1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angles in standard position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010281-E58B-6141-830E-8E88C3ED6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384578"/>
            <a:ext cx="12176551" cy="190405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76DB5-5166-1240-98F1-DF47C0124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9709B-DB62-E942-82C5-1F8BABA5A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coterminal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22C50-497D-1744-9CA9-C13C6606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423" y="1411705"/>
            <a:ext cx="10645524" cy="5101390"/>
          </a:xfrm>
        </p:spPr>
        <p:txBody>
          <a:bodyPr/>
          <a:lstStyle/>
          <a:p>
            <a:r>
              <a:rPr lang="en-US" dirty="0"/>
              <a:t>Coterminal angles can be found by adding or subtracting multiples of 360º.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0E525-CFFC-ED47-ABBF-D79869743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EA09EF-4123-8C4A-8E53-F1A538C92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0250"/>
            <a:ext cx="12192000" cy="114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91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526A4A-90ED-DE40-B4A1-7FD37BAB0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145" y="2400300"/>
            <a:ext cx="4787900" cy="4457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E1B862-B8D7-2B42-9D27-F8B529BD2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D43429-1D3B-B34F-820E-3273CA5C29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1695" y="1540189"/>
                <a:ext cx="8915400" cy="3777622"/>
              </a:xfrm>
            </p:spPr>
            <p:txBody>
              <a:bodyPr/>
              <a:lstStyle/>
              <a:p>
                <a:r>
                  <a:rPr lang="en-US" dirty="0"/>
                  <a:t>In a circle with radius r, one </a:t>
                </a:r>
                <a:r>
                  <a:rPr lang="en-US" b="1" dirty="0"/>
                  <a:t>radian</a:t>
                </a:r>
                <a:r>
                  <a:rPr lang="en-US" dirty="0"/>
                  <a:t> is the measure of an angle in standard position which intercepts and arc of length </a:t>
                </a:r>
                <a:r>
                  <a:rPr lang="en-US" i="1" dirty="0"/>
                  <a:t>r. </a:t>
                </a:r>
              </a:p>
              <a:p>
                <a:endParaRPr lang="en-US" dirty="0"/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radians in a circle, because the circumference of a circle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D43429-1D3B-B34F-820E-3273CA5C29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1695" y="1540189"/>
                <a:ext cx="8915400" cy="3777622"/>
              </a:xfrm>
              <a:blipFill>
                <a:blip r:embed="rId3"/>
                <a:stretch>
                  <a:fillRect l="-1422" t="-1672" r="-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A2C82-29A5-0B4B-B631-1E39C24C4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82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35378-4D33-E44A-A3A7-9F0665C5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Degrees vs. Radians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06CC2-F113-6144-AAC3-59F32508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05D50B8-A96E-5248-A269-00825715A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5726" y="1438962"/>
            <a:ext cx="5264233" cy="5162698"/>
          </a:xfrm>
        </p:spPr>
      </p:pic>
    </p:spTree>
    <p:extLst>
      <p:ext uri="{BB962C8B-B14F-4D97-AF65-F5344CB8AC3E}">
        <p14:creationId xmlns:p14="http://schemas.microsoft.com/office/powerpoint/2010/main" val="2388309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1BE66-C47C-4848-B8C9-EB229817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347" y="624110"/>
            <a:ext cx="9467265" cy="1280890"/>
          </a:xfrm>
        </p:spPr>
        <p:txBody>
          <a:bodyPr/>
          <a:lstStyle/>
          <a:p>
            <a:r>
              <a:rPr lang="en-US" dirty="0"/>
              <a:t>Converting between degree and radian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C20D97-40D9-5D41-B09A-7C8C7980C2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9284" y="1939670"/>
                <a:ext cx="10305328" cy="4294220"/>
              </a:xfrm>
            </p:spPr>
            <p:txBody>
              <a:bodyPr/>
              <a:lstStyle/>
              <a:p>
                <a:r>
                  <a:rPr lang="en-US" dirty="0"/>
                  <a:t>1) Write a proportion: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3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𝑑𝑒𝑔𝑟𝑒𝑒</m:t>
                          </m:r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𝑚𝑒𝑎𝑠𝑢𝑟𝑒</m:t>
                          </m:r>
                        </m:num>
                        <m:den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𝑟𝑎𝑑𝑖𝑎𝑛</m:t>
                          </m:r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𝑚𝑒𝑎𝑠𝑢𝑟𝑒</m:t>
                          </m:r>
                        </m:num>
                        <m:den>
                          <m:r>
                            <a:rPr lang="en-US" sz="3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sz="3300" dirty="0"/>
              </a:p>
              <a:p>
                <a:pPr marL="0" indent="0">
                  <a:buNone/>
                </a:pPr>
                <a:endParaRPr lang="en-US" sz="3300" dirty="0"/>
              </a:p>
              <a:p>
                <a:r>
                  <a:rPr lang="en-US" dirty="0"/>
                  <a:t>2) Solve the proportion.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C20D97-40D9-5D41-B09A-7C8C7980C2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9284" y="1939670"/>
                <a:ext cx="10305328" cy="4294220"/>
              </a:xfrm>
              <a:blipFill>
                <a:blip r:embed="rId2"/>
                <a:stretch>
                  <a:fillRect l="-1107" t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D6F3E-ACCA-734D-BC87-4EC77FC3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2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EC57-D25E-3647-9E90-A92F456D8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13.1 – Right Triangle Trigonometry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F82E6B-C8E1-664E-9361-6A49BD17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66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69270-C180-394D-BC59-776D414E6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5" y="624110"/>
            <a:ext cx="9723938" cy="1280890"/>
          </a:xfrm>
        </p:spPr>
        <p:txBody>
          <a:bodyPr/>
          <a:lstStyle/>
          <a:p>
            <a:r>
              <a:rPr lang="en-US" dirty="0"/>
              <a:t>Converting between degree and radian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F9AB91-939D-6A4F-9090-8460B3D3F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444" y="2128505"/>
            <a:ext cx="11757031" cy="8071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BFDE0-E748-DA48-8D26-D127B5BF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80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B75D-06E4-8544-96A3-5886F2E12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47337"/>
            <a:ext cx="8911687" cy="1280890"/>
          </a:xfrm>
        </p:spPr>
        <p:txBody>
          <a:bodyPr/>
          <a:lstStyle/>
          <a:p>
            <a:r>
              <a:rPr lang="en-US" dirty="0"/>
              <a:t>Arc length and area of sectors proof</a:t>
            </a:r>
            <a:br>
              <a:rPr lang="en-US" dirty="0"/>
            </a:br>
            <a:r>
              <a:rPr lang="en-US" sz="2500" dirty="0"/>
              <a:t>(you will not be tested on this)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B1699-74A2-FB48-A2A3-E6773B32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A8B1B3-4E10-294A-8983-C5051675E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244" y="970344"/>
            <a:ext cx="2919755" cy="227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45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B938C-93A5-3441-AD6C-76FD4B99D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and area of sectors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DF772B-3596-F94E-97BB-B25AD5305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812" y="1743198"/>
            <a:ext cx="11618300" cy="43270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9F884-F0C4-B04A-BB9A-F5F8CC23E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84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3FF51-3FC2-0F45-9D81-411AEEE6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3EB7E-D4B9-E04B-AF4C-814D1D64F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010" y="205740"/>
            <a:ext cx="96647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18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EC57-D25E-3647-9E90-A92F456D8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The Unit Circle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DF8C17-C908-9F49-9DA0-0C36C8AD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8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18E1F-5768-0A46-8DF5-CF7E539F3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right triangles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74BE8-CD41-0442-9BA4-82AFC40C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C4066927-EEDE-B840-BA75-0EB9EF3F17A4}"/>
              </a:ext>
            </a:extLst>
          </p:cNvPr>
          <p:cNvSpPr/>
          <p:nvPr/>
        </p:nvSpPr>
        <p:spPr>
          <a:xfrm>
            <a:off x="2252179" y="2418349"/>
            <a:ext cx="5117431" cy="2534652"/>
          </a:xfrm>
          <a:prstGeom prst="triangle">
            <a:avLst>
              <a:gd name="adj" fmla="val 100000"/>
            </a:avLst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94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06CC2-F113-6144-AAC3-59F32508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2537FA-844F-F749-B6AB-128EC63B1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784" y="-1586"/>
            <a:ext cx="6620256" cy="68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71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7C3B7-9468-C54F-B587-837ED2D27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367AE6-3CB5-314F-95DC-44A2702A6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04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6BD1-2AFE-584C-892F-093046C7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Memorizing the unit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6462C2-B1FA-DA4C-A51A-510D63BC4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/>
                  <a:t>1) Place your angle on the circle. </a:t>
                </a:r>
              </a:p>
              <a:p>
                <a:r>
                  <a:rPr lang="en-US"/>
                  <a:t>2) Decide the placement: small x/large y, medium x and y, or large x/small y</a:t>
                </a:r>
              </a:p>
              <a:p>
                <a:r>
                  <a:rPr lang="en-US"/>
                  <a:t>3) Choose the corresponding sin and cos values: 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 , 1</a:t>
                </a:r>
              </a:p>
              <a:p>
                <a:r>
                  <a:rPr lang="en-US"/>
                  <a:t>4) Decide if the values are positive or negative.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6462C2-B1FA-DA4C-A51A-510D63BC4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7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8B09F-4DD3-D147-8AD1-8DACEA394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42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7A4D38-2879-974C-BEFF-81BC8FA19E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0884" y="112295"/>
                <a:ext cx="9962148" cy="656122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/>
                  <a:t>Find the sine and cos of each angle: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/>
                  <a:t> 	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/>
                  <a:t>				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7A4D38-2879-974C-BEFF-81BC8FA19E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0884" y="112295"/>
                <a:ext cx="9962148" cy="6561221"/>
              </a:xfrm>
              <a:blipFill>
                <a:blip r:embed="rId2"/>
                <a:stretch>
                  <a:fillRect l="-1401" t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FEA0A-4469-EB46-9D12-283DA658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2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257179C-FFDE-184E-B4C0-D24B6F605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6890" y="-95773"/>
            <a:ext cx="4215110" cy="37782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88E871-3A37-B146-9725-E007D7EA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869" y="512462"/>
            <a:ext cx="8911687" cy="1280890"/>
          </a:xfrm>
        </p:spPr>
        <p:txBody>
          <a:bodyPr/>
          <a:lstStyle/>
          <a:p>
            <a:r>
              <a:rPr lang="en-US" dirty="0"/>
              <a:t>Recap of trigonometric ratios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743D-8E69-0B4E-9B5E-D0D2055AF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23FFE4-54FA-F744-8442-A38A9492E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4028"/>
            <a:ext cx="8511724" cy="419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98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B7878-35E8-104F-AA31-495A840F6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DA19B-14FE-1A45-BC27-2421DDA67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366" y="0"/>
            <a:ext cx="9154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09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EC57-D25E-3647-9E90-A92F456D8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13.3 – Trigonometric Functions of Any Angle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DF8C17-C908-9F49-9DA0-0C36C8AD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91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D9C4B-FA71-D34F-8AE1-A3740594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E80EF6-C615-B243-8B9F-D12848B04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2055"/>
            <a:ext cx="12136190" cy="623389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A9FF3-2CCB-B747-8B56-DDBB1995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60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DDD2B5-92B8-BD44-A3E7-B8D069FB3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2966" y="-1"/>
            <a:ext cx="9209034" cy="173254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CD0E7-8D72-4C4C-BAE9-16EF71784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6D6912-4907-BF4A-AB0C-435A026D2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2907"/>
            <a:ext cx="30226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78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25B5B-6743-E44E-9F04-1D024CD0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47337"/>
            <a:ext cx="8911687" cy="1280890"/>
          </a:xfrm>
        </p:spPr>
        <p:txBody>
          <a:bodyPr/>
          <a:lstStyle/>
          <a:p>
            <a:r>
              <a:rPr lang="en-US" dirty="0"/>
              <a:t>Quadrangles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C92CB7-361F-7F42-8E9F-7358D55FF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576" y="787782"/>
            <a:ext cx="9033457" cy="60702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36C92-F3AC-6841-B8DA-A1D369746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07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A39A-FB84-1343-B796-DC16A4292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Angles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E4B4AA-78CC-424B-A9BA-F25A8FCBE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53" y="1671630"/>
            <a:ext cx="12047647" cy="45622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952C8-3B04-CE47-A93E-79805527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43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939E2-3DE3-B746-879E-02B8950F2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reference angles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B5F537-B0DF-4047-B926-237A3201A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8147"/>
            <a:ext cx="7474675" cy="15876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ED26E-27E6-5249-8065-D6D7557D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06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72931-B4CD-654C-BFB6-741A8169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of trigonometric functions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080EE7-34F6-234C-B58C-E5D0AC989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08933"/>
            <a:ext cx="6378634" cy="51683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D455A-7B32-214C-B42D-F2F7FE99C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106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A9F47-CCFC-984B-8EDF-38153EC62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Trigonometric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CA0AB-D6AA-DF4E-B33A-8CC1CF108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Find the reference angles.</a:t>
            </a:r>
          </a:p>
          <a:p>
            <a:r>
              <a:rPr lang="en-US" dirty="0"/>
              <a:t>2) Evaluate the trigonometric function for the reference angle. </a:t>
            </a:r>
          </a:p>
          <a:p>
            <a:r>
              <a:rPr lang="en-US" dirty="0"/>
              <a:t>3) Decide the sign of the trigonometric function for the angle based on its quadrant.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1A98C-12E7-E044-94B9-B471D784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119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55C0A6-AD01-DD4D-A843-9AA51D588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6100" y="317882"/>
            <a:ext cx="6019800" cy="939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F63E4-9E25-964E-8352-58E5FFCD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0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11C9-BC26-294C-A989-16A052783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Trigonometric Ratios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BF6FC4-798B-E745-A767-21CCA7A10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7540" y="4510728"/>
            <a:ext cx="3484460" cy="23472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EA898-9378-2344-B97A-4A34E1B8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42F256-7B7C-1947-AB5D-28D8F00F9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2700"/>
            <a:ext cx="90043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943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EC57-D25E-3647-9E90-A92F456D8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13.4 – Inverse Trigonometry 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822FC7-35D9-3A45-8C17-1A39FF1F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315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7F46-A732-AD48-9CCC-9DA048BE6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98435F-41E6-734C-A90F-FABBF53C4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628" y="0"/>
            <a:ext cx="7415029" cy="68421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D8BE5-7925-814C-BA97-7B86FC44D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969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4D88-0E8F-6F4B-8DE1-7093B07F6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209" y="147337"/>
            <a:ext cx="9576320" cy="1280890"/>
          </a:xfrm>
        </p:spPr>
        <p:txBody>
          <a:bodyPr/>
          <a:lstStyle/>
          <a:p>
            <a:r>
              <a:rPr lang="en-US" dirty="0"/>
              <a:t>Evaluating Inverse Trigonometric Functions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B233FD-5D68-344D-9311-FA3EB086D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2678" y="1152907"/>
            <a:ext cx="9576321" cy="1652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0AB98-56FC-1B49-92F3-254D61F3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2741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6FBA-20C1-474B-B9EF-687FB6A38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367" y="306333"/>
            <a:ext cx="8911687" cy="1280890"/>
          </a:xfrm>
        </p:spPr>
        <p:txBody>
          <a:bodyPr/>
          <a:lstStyle/>
          <a:p>
            <a:r>
              <a:rPr lang="en-US" dirty="0"/>
              <a:t>Solving a Trigonometric Equation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DB1DA3-10EF-914A-BFA2-7B2DA4BE2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231" y="970344"/>
            <a:ext cx="7759700" cy="8001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0676F-E802-7641-A9F2-158D6B6AA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583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A2E36-DD87-A045-9C31-5E9D65597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17F1D-B019-904E-88F1-718EDCDC6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E2852-F987-624F-A11B-80F705ED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13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9E413-BD39-C148-B772-0EF76CC1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125" y="329899"/>
            <a:ext cx="8911687" cy="1280890"/>
          </a:xfrm>
        </p:spPr>
        <p:txBody>
          <a:bodyPr/>
          <a:lstStyle/>
          <a:p>
            <a:r>
              <a:rPr lang="en-US" dirty="0"/>
              <a:t>Finding Angle Measures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0F511C-AF1C-3843-B137-518951A4A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812" y="1248839"/>
            <a:ext cx="7670800" cy="723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F41E5-BADF-844E-9AD4-9F981D70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C64FBE-46FF-2946-A214-C9E61042B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595" y="1026589"/>
            <a:ext cx="26162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380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8B5A79-CAB7-C846-BA1D-873AC0F2D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397"/>
            <a:ext cx="6861789" cy="37782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0C3A3-168A-3144-9944-39511EB8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4392"/>
            <a:ext cx="779767" cy="365125"/>
          </a:xfrm>
        </p:spPr>
        <p:txBody>
          <a:bodyPr/>
          <a:lstStyle/>
          <a:p>
            <a:fld id="{CDDE40F2-9528-254F-9126-731927A78C4B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ABB0A7-F25B-D442-BB90-AFCCC19AE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4397"/>
            <a:ext cx="45720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807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EC57-D25E-3647-9E90-A92F456D8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13.5 – The Law of Sines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3F3FE4-94EB-3446-BD19-8A13525C4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341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EBAA-6286-6B4E-B031-5C89137A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Cases of non-right triangles to solve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1B79F-25E4-1047-8590-D4CC937DF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1) Two angles and any side (AAS or ASA)</a:t>
            </a:r>
          </a:p>
          <a:p>
            <a:r>
              <a:rPr lang="en-US" b="1" dirty="0"/>
              <a:t>2) Two sides and an opposite angle (SSA)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3) Three sides (SSS)</a:t>
            </a:r>
          </a:p>
          <a:p>
            <a:r>
              <a:rPr lang="en-US" dirty="0"/>
              <a:t>4) Two sides and their included angles (SAS)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EB753-C25C-3749-93E2-B5C2D86E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752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AEA7-542B-ED4A-884A-ED48E13A5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Labelling Triangles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647BB78-4A04-EF4F-A59C-DCB497E36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8944" y="2017462"/>
            <a:ext cx="6858000" cy="3657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23052-C068-E248-B744-5D61251C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217920"/>
            <a:ext cx="791962" cy="365760"/>
          </a:xfrm>
        </p:spPr>
        <p:txBody>
          <a:bodyPr/>
          <a:lstStyle/>
          <a:p>
            <a:fld id="{2880A7B0-624B-6E47-B6DE-9B62E9F19BCF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BCC40C-E7D0-5746-956A-4A45A53D8EB4}"/>
              </a:ext>
            </a:extLst>
          </p:cNvPr>
          <p:cNvGrpSpPr/>
          <p:nvPr/>
        </p:nvGrpSpPr>
        <p:grpSpPr>
          <a:xfrm>
            <a:off x="7456481" y="274320"/>
            <a:ext cx="4572000" cy="4572000"/>
            <a:chOff x="3291018" y="1143000"/>
            <a:chExt cx="4572000" cy="4572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EDAEA8D-8C53-4843-8107-8ABCE4903A31}"/>
                </a:ext>
              </a:extLst>
            </p:cNvPr>
            <p:cNvSpPr/>
            <p:nvPr/>
          </p:nvSpPr>
          <p:spPr>
            <a:xfrm>
              <a:off x="3291018" y="1143000"/>
              <a:ext cx="4572000" cy="45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94EB989-1F9D-7245-8CF3-5155C1C15E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1018" y="1143000"/>
              <a:ext cx="4572000" cy="457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BE0EFD-1D2E-064F-A920-9C074832E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79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665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AB766-C625-DD46-A686-F643E5164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232" y="160421"/>
            <a:ext cx="10084051" cy="16042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law of sines can be used when you have an angle and opposite side, and one more angle or side.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A67BE-0A2D-A747-B6A9-B0CB6CAAA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54417864-AFE8-324B-93A3-A0FD790A6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20" y="2354180"/>
            <a:ext cx="1220242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858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090F-5496-2046-9464-0C9139911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AAS or ASA Case - only one triangle determined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9F73A6-FC08-684C-ADBD-68120B1CC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388" y="1905000"/>
            <a:ext cx="6339054" cy="13967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DBA4E-36EE-284E-BB6A-E6CAB085B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618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30FBA-56F7-B547-9FBE-82FE958B4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46" y="0"/>
            <a:ext cx="8911687" cy="1280890"/>
          </a:xfrm>
        </p:spPr>
        <p:txBody>
          <a:bodyPr/>
          <a:lstStyle/>
          <a:p>
            <a:r>
              <a:rPr lang="en-US" dirty="0"/>
              <a:t>SSA possible cases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F0CA97-1345-514B-81EF-F372A21DC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760" y="703561"/>
            <a:ext cx="8017372" cy="62175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89C10-5424-AD4F-9C6E-1BC58D572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362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E0188-6D9E-C747-9B8C-B046FC90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SSA – One Triangle Case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7BE585-6F72-104A-A35C-D1304C910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695" y="1401846"/>
            <a:ext cx="7353300" cy="685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FC995-6061-F141-83B9-3F783545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410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E0188-6D9E-C747-9B8C-B046FC90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SSA – No Triangle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FC995-6061-F141-83B9-3F783545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A27CC-7232-F24E-8EBE-961582DB4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95" y="1388644"/>
            <a:ext cx="8026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275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54FFE-E528-F24A-B59C-0C25D97EC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SSA – Two Triangles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99336-F09D-8F42-BCC1-1A8B65E5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5E03745-1DA7-C441-9486-F18C9DCDC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668" y="1589505"/>
            <a:ext cx="3390900" cy="4572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A03DFF-4AA3-204A-8E80-82D7A9EEF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068" y="1538705"/>
            <a:ext cx="25146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330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E0188-6D9E-C747-9B8C-B046FC90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of a triangle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FC995-6061-F141-83B9-3F783545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2ACA51-AB2B-EC43-8380-DA67D4D10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2139950"/>
            <a:ext cx="115570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868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DCA5CC-CA07-D340-9195-A03A39501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734" y="222358"/>
            <a:ext cx="3556000" cy="914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D5949-435D-114F-8DCD-2BF704F1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E5FC9B-309B-CF48-8E2A-8BE5E7914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021" y="79757"/>
            <a:ext cx="35179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07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EC57-D25E-3647-9E90-A92F456D8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13.6 – The Law of Cosines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7204F6-9A4F-3243-A770-FC44CB76B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134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EBAA-6286-6B4E-B031-5C89137A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Cases of non-right triangles to solve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1B79F-25E4-1047-8590-D4CC937DF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Two angles and any side (AAS or ASA)</a:t>
            </a:r>
          </a:p>
          <a:p>
            <a:r>
              <a:rPr lang="en-US" dirty="0"/>
              <a:t>2) Two sides and an opposite angle (SSA)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3) Three sides (SSS)</a:t>
            </a:r>
          </a:p>
          <a:p>
            <a:r>
              <a:rPr lang="en-US" b="1" dirty="0"/>
              <a:t>4) Two sides and their included angles (SAS)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EB753-C25C-3749-93E2-B5C2D86E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87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1C33-44BC-E54B-A594-A04367D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217920"/>
            <a:ext cx="791962" cy="365760"/>
          </a:xfrm>
        </p:spPr>
        <p:txBody>
          <a:bodyPr/>
          <a:lstStyle/>
          <a:p>
            <a:fld id="{2880A7B0-624B-6E47-B6DE-9B62E9F19BC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6ADD5B-726A-6741-AD44-574C4DF65041}"/>
              </a:ext>
            </a:extLst>
          </p:cNvPr>
          <p:cNvGrpSpPr/>
          <p:nvPr/>
        </p:nvGrpSpPr>
        <p:grpSpPr>
          <a:xfrm>
            <a:off x="7442166" y="1449324"/>
            <a:ext cx="4572000" cy="3959352"/>
            <a:chOff x="3006090" y="1291590"/>
            <a:chExt cx="4572000" cy="3959352"/>
          </a:xfrm>
        </p:grpSpPr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1251162A-0CE5-5E40-B77B-00E3DC77348D}"/>
                </a:ext>
              </a:extLst>
            </p:cNvPr>
            <p:cNvSpPr/>
            <p:nvPr/>
          </p:nvSpPr>
          <p:spPr>
            <a:xfrm>
              <a:off x="3006090" y="1291590"/>
              <a:ext cx="4572000" cy="3959352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232C8F6-91C6-7C41-9E36-1DC2EF0A140A}"/>
                </a:ext>
              </a:extLst>
            </p:cNvPr>
            <p:cNvCxnSpPr>
              <a:stCxn id="5" idx="0"/>
              <a:endCxn id="5" idx="3"/>
            </p:cNvCxnSpPr>
            <p:nvPr/>
          </p:nvCxnSpPr>
          <p:spPr>
            <a:xfrm>
              <a:off x="5292090" y="1291590"/>
              <a:ext cx="0" cy="39593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D5DA485-3BEC-3141-8CD3-057EA42AC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4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845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66E9B-AA71-2D42-8706-022E1942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DBC147-4671-CF4E-BCEF-C46905596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0582"/>
            <a:ext cx="12204104" cy="336249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CE1026-D30A-8E43-888D-757806196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979" y="312820"/>
            <a:ext cx="10084051" cy="16042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law of cosines should be used when the law of sines doesn’t work. </a:t>
            </a:r>
          </a:p>
        </p:txBody>
      </p:sp>
    </p:spTree>
    <p:extLst>
      <p:ext uri="{BB962C8B-B14F-4D97-AF65-F5344CB8AC3E}">
        <p14:creationId xmlns:p14="http://schemas.microsoft.com/office/powerpoint/2010/main" val="1597358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F57D2-3AAF-D142-9382-6A07D904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SAS case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CCEF40-BDE2-8142-92BB-F11C6E1B7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168" y="1555750"/>
            <a:ext cx="6578600" cy="6985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88300-5021-0345-892A-77CABC45C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A5E7FB-F16E-8A45-8187-72D8796C2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114" y="299787"/>
            <a:ext cx="37592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758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CD43F-AB59-DC40-93E0-F346FBB05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SSS case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00702E-C01B-D641-A44D-2B1252B42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165" y="1333500"/>
            <a:ext cx="5689600" cy="1143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D9D94-B4D5-4D4E-AE69-A208D4D8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66B519-762B-F240-B353-B38A36C24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0"/>
            <a:ext cx="40005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836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A2F2-4A61-9847-A88B-A9F8E4CA7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of a Triangle – Heron’s formula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C1D11C-1683-454A-BA8C-39D000E28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825" y="1775915"/>
            <a:ext cx="11915175" cy="33061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63F71-8D2B-E846-8529-339F8EA18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739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E1D934-5A20-2940-BC7E-23413A4F2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835" y="127382"/>
            <a:ext cx="3479800" cy="660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EF33B-787E-AB46-9392-529F8F5D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D40346-6624-474D-80C8-35ACE7134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800" y="0"/>
            <a:ext cx="4140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23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DB60D-8BCE-434A-89F7-BCC0F5A35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Ratios of Common Angles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88638-680F-3340-8C87-825BEF3F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B73E58-13F8-9E4E-90ED-A59B8F085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12192000" cy="484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84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29879-3C5D-234A-8258-FFC1C949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B33EA3-214B-1543-BB5C-039CE67C7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026400" cy="762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862FD-5B16-294A-804B-D914F7C9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EA481E-F855-2446-AACD-482395516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100" y="555931"/>
            <a:ext cx="45339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8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E519E-A681-6D42-B5B9-89AB6C385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98731"/>
            <a:ext cx="8911687" cy="1280890"/>
          </a:xfrm>
        </p:spPr>
        <p:txBody>
          <a:bodyPr/>
          <a:lstStyle/>
          <a:p>
            <a:r>
              <a:rPr lang="en-US" dirty="0"/>
              <a:t>Solving Triangles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00401-7483-F64B-8DBA-73DD60E6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40F2-9528-254F-9126-731927A78C4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6FD14A-8F7B-984C-87E9-A13CBEA26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152907"/>
            <a:ext cx="9980612" cy="4758315"/>
          </a:xfrm>
        </p:spPr>
        <p:txBody>
          <a:bodyPr/>
          <a:lstStyle/>
          <a:p>
            <a:r>
              <a:rPr lang="en-US" dirty="0"/>
              <a:t>Solving triangles means finding the angles and sides.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4E722B-F97A-354E-B1C5-D669388AD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2433797"/>
            <a:ext cx="2451100" cy="68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97D45B-7869-6945-8830-D717F7150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600" y="4483100"/>
            <a:ext cx="52324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4038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{386C4E7E-897F-814D-8EAE-B9B61A905EA7}tf10001069</Template>
  <TotalTime>187</TotalTime>
  <Words>635</Words>
  <Application>Microsoft Macintosh PowerPoint</Application>
  <PresentationFormat>Widescreen</PresentationFormat>
  <Paragraphs>146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Calibri</vt:lpstr>
      <vt:lpstr>Cambria Math</vt:lpstr>
      <vt:lpstr>Century Gothic</vt:lpstr>
      <vt:lpstr>Wingdings 3</vt:lpstr>
      <vt:lpstr>Wisp</vt:lpstr>
      <vt:lpstr>Chapter 13: Trigonometric Ratios and Functions</vt:lpstr>
      <vt:lpstr>13.1 – Right Triangle Trigonometry</vt:lpstr>
      <vt:lpstr>Recap of trigonometric ratios</vt:lpstr>
      <vt:lpstr>Evaluating Trigonometric Ratios</vt:lpstr>
      <vt:lpstr>PowerPoint Presentation</vt:lpstr>
      <vt:lpstr>PowerPoint Presentation</vt:lpstr>
      <vt:lpstr>Ratios of Common Angles</vt:lpstr>
      <vt:lpstr>PowerPoint Presentation</vt:lpstr>
      <vt:lpstr>Solving Triangles</vt:lpstr>
      <vt:lpstr>Using Trigonometry in Real Life</vt:lpstr>
      <vt:lpstr>PowerPoint Presentation</vt:lpstr>
      <vt:lpstr>PowerPoint Presentation</vt:lpstr>
      <vt:lpstr>13.2 – General Angles and Radian Measure</vt:lpstr>
      <vt:lpstr>Definitions</vt:lpstr>
      <vt:lpstr>Drawing angles in standard position</vt:lpstr>
      <vt:lpstr>Finding coterminal angles</vt:lpstr>
      <vt:lpstr>Radians</vt:lpstr>
      <vt:lpstr>Degrees vs. Radians</vt:lpstr>
      <vt:lpstr>Converting between degree and radian</vt:lpstr>
      <vt:lpstr>Converting between degree and radian</vt:lpstr>
      <vt:lpstr>Arc length and area of sectors proof (you will not be tested on this)</vt:lpstr>
      <vt:lpstr>Arc length and area of sectors</vt:lpstr>
      <vt:lpstr>PowerPoint Presentation</vt:lpstr>
      <vt:lpstr>The Unit Circle</vt:lpstr>
      <vt:lpstr>Unit right triangles</vt:lpstr>
      <vt:lpstr>PowerPoint Presentation</vt:lpstr>
      <vt:lpstr>PowerPoint Presentation</vt:lpstr>
      <vt:lpstr>Memorizing the unit circle</vt:lpstr>
      <vt:lpstr>PowerPoint Presentation</vt:lpstr>
      <vt:lpstr>PowerPoint Presentation</vt:lpstr>
      <vt:lpstr>13.3 – Trigonometric Functions of Any Angle</vt:lpstr>
      <vt:lpstr>PowerPoint Presentation</vt:lpstr>
      <vt:lpstr>PowerPoint Presentation</vt:lpstr>
      <vt:lpstr>Quadrangles</vt:lpstr>
      <vt:lpstr>Reference Angles</vt:lpstr>
      <vt:lpstr>Finding reference angles</vt:lpstr>
      <vt:lpstr>Sign of trigonometric functions</vt:lpstr>
      <vt:lpstr>Evaluating Trigonometric Functions</vt:lpstr>
      <vt:lpstr>PowerPoint Presentation</vt:lpstr>
      <vt:lpstr>13.4 – Inverse Trigonometry Functions</vt:lpstr>
      <vt:lpstr>PowerPoint Presentation</vt:lpstr>
      <vt:lpstr>Evaluating Inverse Trigonometric Functions</vt:lpstr>
      <vt:lpstr>Solving a Trigonometric Equation</vt:lpstr>
      <vt:lpstr>PowerPoint Presentation</vt:lpstr>
      <vt:lpstr>Finding Angle Measures</vt:lpstr>
      <vt:lpstr>PowerPoint Presentation</vt:lpstr>
      <vt:lpstr>13.5 – The Law of Sines</vt:lpstr>
      <vt:lpstr>Cases of non-right triangles to solve</vt:lpstr>
      <vt:lpstr>Labelling Triangles</vt:lpstr>
      <vt:lpstr>PowerPoint Presentation</vt:lpstr>
      <vt:lpstr>AAS or ASA Case - only one triangle determined</vt:lpstr>
      <vt:lpstr>SSA possible cases</vt:lpstr>
      <vt:lpstr>SSA – One Triangle Case</vt:lpstr>
      <vt:lpstr>SSA – No Triangle Case</vt:lpstr>
      <vt:lpstr>SSA – Two Triangles Case</vt:lpstr>
      <vt:lpstr>Area of a triangle</vt:lpstr>
      <vt:lpstr>PowerPoint Presentation</vt:lpstr>
      <vt:lpstr>13.6 – The Law of Cosines</vt:lpstr>
      <vt:lpstr>Cases of non-right triangles to solve</vt:lpstr>
      <vt:lpstr>PowerPoint Presentation</vt:lpstr>
      <vt:lpstr>The SAS case</vt:lpstr>
      <vt:lpstr>The SSS case</vt:lpstr>
      <vt:lpstr>Area of a Triangle – Heron’s formula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13: Trigonometric Ratios and Functions</dc:title>
  <dc:creator>Solenne Abaziou</dc:creator>
  <cp:lastModifiedBy>Solenne Abaziou</cp:lastModifiedBy>
  <cp:revision>18</cp:revision>
  <dcterms:created xsi:type="dcterms:W3CDTF">2020-04-20T19:32:18Z</dcterms:created>
  <dcterms:modified xsi:type="dcterms:W3CDTF">2020-04-27T00:20:54Z</dcterms:modified>
</cp:coreProperties>
</file>