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sldIdLst>
    <p:sldId id="256" r:id="rId2"/>
    <p:sldId id="257" r:id="rId3"/>
    <p:sldId id="290" r:id="rId4"/>
    <p:sldId id="291" r:id="rId5"/>
    <p:sldId id="292" r:id="rId6"/>
    <p:sldId id="293" r:id="rId7"/>
    <p:sldId id="295" r:id="rId8"/>
    <p:sldId id="296" r:id="rId9"/>
    <p:sldId id="297" r:id="rId10"/>
    <p:sldId id="298" r:id="rId11"/>
    <p:sldId id="273" r:id="rId12"/>
    <p:sldId id="274" r:id="rId13"/>
    <p:sldId id="277" r:id="rId14"/>
    <p:sldId id="275" r:id="rId15"/>
    <p:sldId id="276" r:id="rId16"/>
    <p:sldId id="258" r:id="rId17"/>
    <p:sldId id="271" r:id="rId18"/>
    <p:sldId id="272" r:id="rId19"/>
    <p:sldId id="324" r:id="rId20"/>
    <p:sldId id="323" r:id="rId21"/>
    <p:sldId id="278" r:id="rId22"/>
    <p:sldId id="279" r:id="rId23"/>
    <p:sldId id="280" r:id="rId24"/>
    <p:sldId id="281" r:id="rId25"/>
    <p:sldId id="25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62" r:id="rId34"/>
    <p:sldId id="263" r:id="rId35"/>
    <p:sldId id="264" r:id="rId36"/>
    <p:sldId id="270" r:id="rId37"/>
    <p:sldId id="268" r:id="rId38"/>
    <p:sldId id="269" r:id="rId39"/>
    <p:sldId id="260" r:id="rId40"/>
    <p:sldId id="299" r:id="rId41"/>
    <p:sldId id="300" r:id="rId42"/>
    <p:sldId id="304" r:id="rId43"/>
    <p:sldId id="305" r:id="rId44"/>
    <p:sldId id="306" r:id="rId45"/>
    <p:sldId id="307" r:id="rId46"/>
    <p:sldId id="308" r:id="rId47"/>
    <p:sldId id="261" r:id="rId48"/>
    <p:sldId id="322" r:id="rId49"/>
    <p:sldId id="309" r:id="rId50"/>
    <p:sldId id="310" r:id="rId51"/>
    <p:sldId id="311" r:id="rId52"/>
    <p:sldId id="265" r:id="rId53"/>
    <p:sldId id="312" r:id="rId54"/>
    <p:sldId id="266" r:id="rId55"/>
    <p:sldId id="267" r:id="rId56"/>
    <p:sldId id="313" r:id="rId57"/>
    <p:sldId id="314" r:id="rId58"/>
    <p:sldId id="316" r:id="rId59"/>
    <p:sldId id="317" r:id="rId60"/>
    <p:sldId id="318" r:id="rId61"/>
    <p:sldId id="319" r:id="rId62"/>
    <p:sldId id="320" r:id="rId63"/>
    <p:sldId id="321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7"/>
    <p:restoredTop sz="94729"/>
  </p:normalViewPr>
  <p:slideViewPr>
    <p:cSldViewPr snapToGrid="0" snapToObjects="1">
      <p:cViewPr varScale="1">
        <p:scale>
          <a:sx n="102" d="100"/>
          <a:sy n="102" d="100"/>
        </p:scale>
        <p:origin x="22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6D09B-2789-3A44-B823-3C1D570E2A7E}" type="datetimeFigureOut">
              <a:rPr lang="en-US" smtClean="0"/>
              <a:t>3/28/20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6A29E-9970-CA45-9312-62DEE636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39D5853-31AB-134E-8BB9-E3E521BCD4A2}" type="datetime1">
              <a:rPr lang="en-US" smtClean="0"/>
              <a:t>3/28/20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3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048-74D2-CD4D-84D8-5E8213224795}" type="datetime1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4A3-A193-CA4A-A01F-F0992D9FFBCB}" type="datetime1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50C6-0B6C-9749-AC69-8559821819B4}" type="datetime1">
              <a:rPr lang="en-US" smtClean="0"/>
              <a:t>3/28/20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52234FD4-5BD1-094E-B1C6-324F5F44AB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2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F36099-3CCA-2740-91F4-2113AEDFA1EA}" type="datetime1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68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9793-B45B-B341-96ED-70D151F42DAA}" type="datetime1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F8F1-261D-A94E-9942-84211847EC35}" type="datetime1">
              <a:rPr lang="en-US" smtClean="0"/>
              <a:t>3/28/20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7C3A-AC7E-B848-A293-AD8A81777185}" type="datetime1">
              <a:rPr lang="en-US" smtClean="0"/>
              <a:t>3/28/20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9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15A7-515C-F242-8E5E-F89512CA85E8}" type="datetime1">
              <a:rPr lang="en-US" smtClean="0"/>
              <a:t>3/28/20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8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B660-BAF1-CA45-B212-EE80A18F1905}" type="datetime1">
              <a:rPr lang="en-US" smtClean="0"/>
              <a:t>3/28/20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341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2CC564B-C374-0440-AE86-58A6220A1C8D}" type="datetime1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91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7096AE-73FA-8A4A-AE41-D5433D198189}" type="datetime1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234FD4-5BD1-094E-B1C6-324F5F44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8CFA0-9F46-C84B-81E8-40982E429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4" y="3839581"/>
            <a:ext cx="9166776" cy="1369417"/>
          </a:xfrm>
        </p:spPr>
        <p:txBody>
          <a:bodyPr>
            <a:noAutofit/>
          </a:bodyPr>
          <a:lstStyle/>
          <a:p>
            <a:r>
              <a:rPr lang="en-US" sz="4000" dirty="0"/>
              <a:t>Exponential and Logarithmic functions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B2090-0CF7-434A-A817-41186D19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1</a:t>
            </a:fld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0619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36" y="884396"/>
            <a:ext cx="6090412" cy="5862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Parameters “h” and “k”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  <a:blipFill>
                <a:blip r:embed="rId3"/>
                <a:stretch>
                  <a:fillRect l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592027-C52C-4D44-A102-32746EF0D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40" y="884396"/>
            <a:ext cx="3695700" cy="812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B8A98-1665-7D47-A9AE-921545EC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7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AB4B-F192-B14C-BF77-B16E6419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Exponentials to represent growth or decay.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B580D-4343-CE44-BFC2-4FB45C0F2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When a real-life quantity increases by a fixed percent each year, the quantity can be modeled by: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For decay: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B580D-4343-CE44-BFC2-4FB45C0F2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935" r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2D667-763E-944A-B509-8915F822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8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8DBCF9-6D6D-7E4E-BF46-A5CFEA709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632" y="0"/>
            <a:ext cx="7714581" cy="25481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9310C-57DD-E648-9B49-1F5FBA65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118" y="1865376"/>
            <a:ext cx="5110999" cy="499262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308A49-CB82-9D4D-B781-C373DD92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5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79310C-57DD-E648-9B49-1F5FBA65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118" y="1865376"/>
            <a:ext cx="5110999" cy="4992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F15BAF-BC25-F94F-902C-1C803A7C7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8"/>
            <a:ext cx="7437120" cy="189926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937F29-A44D-4241-A4F1-636106CF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B520-6254-4642-AB00-EA05A8C7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CC02B-9C7D-854E-9949-4FF68F028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7779" y="2429391"/>
            <a:ext cx="12287557" cy="3273282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6ED93D-A352-2349-A0D7-AA4C51B5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4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5A8BF9-93EF-9345-BC42-9AD5781F4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5986" cy="170688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6C4BA8-2509-2D4A-8EBF-E5720AE0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AACB7F-C51D-E34A-921F-80D9BA98B37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sz="6000" dirty="0"/>
                  <a:t>8.3 – The Number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AAACB7F-C51D-E34A-921F-80D9BA98B3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63928-D9D0-B947-8BCB-3218784C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7081-2A99-B64F-A86E-C754F23D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EE1D3-B479-7342-AF37-5DCCC0E8F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7660" cy="546201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79F0A9-3B70-A445-BD48-3A69A433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9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8FD3-60C3-4B43-A8F0-F81978A4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2BE94-4FC8-234A-8077-64E09964D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12264"/>
            <a:ext cx="12254425" cy="2633472"/>
          </a:xfr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F7C1ED4-3956-7A4F-BF01-1C3F6D03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5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DB0301-D0B4-AD40-95B6-EE56E4EDCC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321910"/>
                <a:ext cx="10058400" cy="1371600"/>
              </a:xfrm>
            </p:spPr>
            <p:txBody>
              <a:bodyPr/>
              <a:lstStyle/>
              <a:p>
                <a:r>
                  <a:rPr lang="en-US" dirty="0"/>
                  <a:t>Graphing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1DB0301-D0B4-AD40-95B6-EE56E4EDC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321910"/>
                <a:ext cx="10058400" cy="1371600"/>
              </a:xfrm>
              <a:blipFill>
                <a:blip r:embed="rId2"/>
                <a:stretch>
                  <a:fillRect l="-2778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35B1F-79E9-B74D-B7C9-73BD11C5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FE163-ABCF-0846-A324-B0272DF0F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925763"/>
            <a:ext cx="4293696" cy="3932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61ADC-4A99-2844-B85A-767536A07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983" y="2750370"/>
            <a:ext cx="4569608" cy="41868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64D555-D994-5348-9E94-2FD7B323CFF9}"/>
                  </a:ext>
                </a:extLst>
              </p:cNvPr>
              <p:cNvSpPr txBox="1"/>
              <p:nvPr/>
            </p:nvSpPr>
            <p:spPr>
              <a:xfrm>
                <a:off x="347997" y="870113"/>
                <a:ext cx="11046232" cy="217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3000" dirty="0"/>
                  <a:t>Look at “r” to determine if the function is growth or decay. 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3000" dirty="0"/>
                  <a:t>Use the same table of values</a:t>
                </a:r>
              </a:p>
              <a:p>
                <a:pPr marL="457200" indent="-4572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=2.718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=0.368</m:t>
                    </m:r>
                  </m:oMath>
                </a14:m>
                <a:r>
                  <a:rPr lang="en-US" sz="3000" dirty="0"/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64D555-D994-5348-9E94-2FD7B323C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97" y="870113"/>
                <a:ext cx="11046232" cy="2171107"/>
              </a:xfrm>
              <a:prstGeom prst="rect">
                <a:avLst/>
              </a:prstGeom>
              <a:blipFill>
                <a:blip r:embed="rId5"/>
                <a:stretch>
                  <a:fillRect l="-1148" t="-3509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DB2904-3A51-324F-9F67-F4132F398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73381"/>
              </p:ext>
            </p:extLst>
          </p:nvPr>
        </p:nvGraphicFramePr>
        <p:xfrm>
          <a:off x="6714745" y="1614999"/>
          <a:ext cx="3755135" cy="780119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889349">
                  <a:extLst>
                    <a:ext uri="{9D8B030D-6E8A-4147-A177-3AD203B41FA5}">
                      <a16:colId xmlns:a16="http://schemas.microsoft.com/office/drawing/2014/main" val="1147749878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1399405931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2965470850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747747591"/>
                    </a:ext>
                  </a:extLst>
                </a:gridCol>
              </a:tblGrid>
              <a:tr h="35323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32150"/>
                  </a:ext>
                </a:extLst>
              </a:tr>
              <a:tr h="414359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2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14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8.1/8.2 - Exponential growth and decay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F555A-D5DD-044A-A210-15AB33C0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2</a:t>
            </a:fld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39930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93801E-DEF3-A642-8487-266662A4464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Graphing functions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93801E-DEF3-A642-8487-266662A44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01087-ACBA-8A42-8CA7-B6BBCFC7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Look at  “a” and the exponent to see if it is a growth or decay function. </a:t>
            </a:r>
          </a:p>
          <a:p>
            <a:pPr lvl="3"/>
            <a:r>
              <a:rPr lang="en-US" sz="2600" dirty="0"/>
              <a:t>A and exponent are </a:t>
            </a:r>
          </a:p>
          <a:p>
            <a:r>
              <a:rPr lang="en-US" sz="3000" dirty="0" err="1"/>
              <a:t>fdsfg</a:t>
            </a: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E76A-9561-D74D-845A-0C3FD4F1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1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57A74-5829-F140-B847-C43449D9A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58400" cy="14277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C86F2-6B65-814B-BC75-1A3C2C6E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193" y="1694688"/>
            <a:ext cx="5591807" cy="5382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09776-CBC3-1440-B0A7-B2B856957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4688"/>
            <a:ext cx="5591807" cy="538276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818D15-4611-2C46-81CF-87391235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21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3147CB-520A-8343-B282-F9006B6209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in real life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3147CB-520A-8343-B282-F9006B620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A573F-77F3-0543-BF74-F8D196D82E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/>
                  <a:t>Recall from 8.1, we can calculate compound interest using the formula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/>
              </a:p>
              <a:p>
                <a:r>
                  <a:rPr lang="en-US" sz="3000" dirty="0"/>
                  <a:t>When we compound interest continuously, the same formula yields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3A573F-77F3-0543-BF74-F8D196D82E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EC35F-F349-004D-8C2B-8FB7D08F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4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561E3F-1011-1648-AFF4-05BCD2557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74892" cy="115824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B3D94A-6D41-514A-B570-F36ED7BF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35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42E76C-F3C8-104B-BA7A-2D0F54C77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5746" cy="1146048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766C0-76F5-6F41-AFF7-332265CF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0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8.4 – Logarithmic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5522E-D765-EB44-BD4E-27350404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8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A4470-B702-C945-851D-8A2FDB9F1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792" y="353568"/>
                <a:ext cx="11021568" cy="61569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Solve the following equations:</a:t>
                </a:r>
              </a:p>
              <a:p>
                <a:pPr marL="0" indent="0">
                  <a:buNone/>
                </a:pPr>
                <a:endParaRPr lang="en-US" sz="3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sz="3000" dirty="0"/>
                  <a:t>				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000" dirty="0"/>
                  <a:t>						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A4470-B702-C945-851D-8A2FDB9F1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792" y="353568"/>
                <a:ext cx="11021568" cy="6156960"/>
              </a:xfrm>
              <a:blipFill>
                <a:blip r:embed="rId2"/>
                <a:stretch>
                  <a:fillRect l="-1266" t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4D3E6-613C-0946-A9D4-9AE19FA0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00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0175-3F5E-C84E-A505-809A5F76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150029"/>
            <a:ext cx="10058400" cy="1371600"/>
          </a:xfrm>
        </p:spPr>
        <p:txBody>
          <a:bodyPr/>
          <a:lstStyle/>
          <a:p>
            <a:r>
              <a:rPr lang="en-US" dirty="0"/>
              <a:t>Definition: Logarithms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1F757-4350-3C42-9ABD-C24E16E2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261872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Logarithms are the inverse of exponentials. They answer the question ”c to what power gives x?”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836D5C5-E0CA-434C-965A-AD903FCFA5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793084"/>
                  </p:ext>
                </p:extLst>
              </p:nvPr>
            </p:nvGraphicFramePr>
            <p:xfrm>
              <a:off x="1335024" y="2467863"/>
              <a:ext cx="8162544" cy="38377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81272">
                      <a:extLst>
                        <a:ext uri="{9D8B030D-6E8A-4147-A177-3AD203B41FA5}">
                          <a16:colId xmlns:a16="http://schemas.microsoft.com/office/drawing/2014/main" val="4011521802"/>
                        </a:ext>
                      </a:extLst>
                    </a:gridCol>
                    <a:gridCol w="4081272">
                      <a:extLst>
                        <a:ext uri="{9D8B030D-6E8A-4147-A177-3AD203B41FA5}">
                          <a16:colId xmlns:a16="http://schemas.microsoft.com/office/drawing/2014/main" val="292643670"/>
                        </a:ext>
                      </a:extLst>
                    </a:gridCol>
                  </a:tblGrid>
                  <a:tr h="4995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/>
                            <a:t>Logarithmic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/>
                            <a:t>Exponential Form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3012768"/>
                      </a:ext>
                    </a:extLst>
                  </a:tr>
                  <a:tr h="5483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179984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625=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19273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90876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49=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500818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6977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836D5C5-E0CA-434C-965A-AD903FCFA5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4793084"/>
                  </p:ext>
                </p:extLst>
              </p:nvPr>
            </p:nvGraphicFramePr>
            <p:xfrm>
              <a:off x="1335024" y="2467863"/>
              <a:ext cx="8162544" cy="38377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81272">
                      <a:extLst>
                        <a:ext uri="{9D8B030D-6E8A-4147-A177-3AD203B41FA5}">
                          <a16:colId xmlns:a16="http://schemas.microsoft.com/office/drawing/2014/main" val="4011521802"/>
                        </a:ext>
                      </a:extLst>
                    </a:gridCol>
                    <a:gridCol w="4081272">
                      <a:extLst>
                        <a:ext uri="{9D8B030D-6E8A-4147-A177-3AD203B41FA5}">
                          <a16:colId xmlns:a16="http://schemas.microsoft.com/office/drawing/2014/main" val="292643670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/>
                            <a:t>Logarithmic form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/>
                            <a:t>Exponential Form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301276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1" t="-111364" r="-100311" b="-4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23" t="-111364" r="-623" b="-49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179984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1" t="-172222" r="-10031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719273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23" t="-272222" r="-62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90876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1" t="-372222" r="-10031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500818"/>
                      </a:ext>
                    </a:extLst>
                  </a:tr>
                  <a:tr h="685123">
                    <a:tc>
                      <a:txBody>
                        <a:bodyPr/>
                        <a:lstStyle/>
                        <a:p>
                          <a:endParaRPr lang="en-US" sz="3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23" t="-472222" r="-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86977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7C806-2FAE-7A41-85D1-41BE8069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9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14E7-046D-2941-AFB3-E9C98AF3B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log values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474EAF-2723-944A-8B2D-E704DA542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7226"/>
            <a:ext cx="12173321" cy="2663547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5C9B7-8694-0A48-8A6A-56C4E722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34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DA506B-7324-7C44-BCA4-FBFC434E4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05300" cy="5715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6D9492-04A0-A04E-BD2B-9E4A5637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763270"/>
            <a:ext cx="1993900" cy="698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157671-90FD-E946-9664-F572EC73C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450" y="778510"/>
            <a:ext cx="24511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13A150-3269-E54E-9E13-7D301A238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3429000"/>
            <a:ext cx="223520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836CED-09AA-0243-9B59-12357D20E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450" y="3286506"/>
            <a:ext cx="1917700" cy="723900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D7E978C-487C-1141-980F-00627AF0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3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369D-CDDC-0741-84E6-6772133F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exponential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3E968-0D5E-E043-AE04-FBB6DE9A4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000" b="0" dirty="0"/>
              </a:p>
              <a:p>
                <a:endParaRPr lang="en-US" sz="3000" dirty="0"/>
              </a:p>
              <a:p>
                <a:r>
                  <a:rPr lang="en-US" sz="3000" dirty="0"/>
                  <a:t>It has a horizontal </a:t>
                </a:r>
                <a:r>
                  <a:rPr lang="en-US" sz="3000" b="1" dirty="0"/>
                  <a:t>asymptote </a:t>
                </a:r>
                <a:r>
                  <a:rPr lang="en-US" sz="3000" dirty="0"/>
                  <a:t>because it will never reach zero, no matter what x-value you put in the function. </a:t>
                </a:r>
                <a:endParaRPr lang="en-US" sz="3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3E968-0D5E-E043-AE04-FBB6DE9A4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9AEFD-5F14-1843-B71D-82340A36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3</a:t>
            </a:fld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4161090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339E-65B4-094D-B08F-225FEEF1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and natural logs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575E0-4ABE-FA4E-9FF3-D0510FAC5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50992"/>
            <a:ext cx="12145434" cy="1543184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B6D117-9766-D24B-8678-1DAA6E42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52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EBF5-16F0-BE41-B2B6-62C41D73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and log as inverse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384D78-CC59-844B-98BA-82A09B74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292" y="2044925"/>
            <a:ext cx="2260600" cy="838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5E85E-76C7-744D-BF68-2054A7CB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26" y="2014194"/>
            <a:ext cx="2507242" cy="942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27B6C-B981-324F-9920-B7F55C8D0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2676"/>
            <a:ext cx="7200900" cy="15240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CCBE682-41DF-B642-B77E-B15313BE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0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EBF5-16F0-BE41-B2B6-62C41D73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and log as inverse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E7637-A1B7-FC40-806F-8D4AAC586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482"/>
            <a:ext cx="12192000" cy="48990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561B7B-49C1-0C49-A2D5-35599712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1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369D-CDDC-0741-84E6-6772133F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logarithmic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3E968-0D5E-E043-AE04-FBB6DE9A4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000" dirty="0"/>
              </a:p>
              <a:p>
                <a:r>
                  <a:rPr lang="en-US" sz="3000" dirty="0"/>
                  <a:t>It has a vertical </a:t>
                </a:r>
                <a:r>
                  <a:rPr lang="en-US" sz="3000" b="1" dirty="0"/>
                  <a:t>asymptote </a:t>
                </a:r>
                <a:r>
                  <a:rPr lang="en-US" sz="3000" dirty="0"/>
                  <a:t>because zero </a:t>
                </a:r>
                <a:endParaRPr lang="en-US" sz="3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3E968-0D5E-E043-AE04-FBB6DE9A4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F09D-CB0B-8E4F-A529-47983D29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8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A162-5D2F-B14B-AED3-7DB8D6DB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6" y="1661160"/>
            <a:ext cx="6596878" cy="6350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 dirty="0"/>
              <a:t>Effect of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5122" y="685800"/>
                <a:ext cx="1005840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Graph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5122" y="685800"/>
                <a:ext cx="10058400" cy="3931920"/>
              </a:xfrm>
              <a:blipFill>
                <a:blip r:embed="rId3"/>
                <a:stretch>
                  <a:fillRect l="-1387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724827"/>
                  </p:ext>
                </p:extLst>
              </p:nvPr>
            </p:nvGraphicFramePr>
            <p:xfrm>
              <a:off x="664464" y="1239453"/>
              <a:ext cx="3714516" cy="2824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15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724827"/>
                  </p:ext>
                </p:extLst>
              </p:nvPr>
            </p:nvGraphicFramePr>
            <p:xfrm>
              <a:off x="664464" y="1239453"/>
              <a:ext cx="3714516" cy="2824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15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3636" t="-1754" r="-909" b="-2929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6FF7A1-136E-6146-A01A-7479E243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9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A162-5D2F-B14B-AED3-7DB8D6DB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22" y="1643513"/>
            <a:ext cx="6596878" cy="6350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 dirty="0"/>
              <a:t>Effect of “b”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3991" y="320681"/>
                <a:ext cx="1005840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Graph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91" y="320681"/>
                <a:ext cx="10058400" cy="3931920"/>
              </a:xfrm>
              <a:blipFill>
                <a:blip r:embed="rId3"/>
                <a:stretch>
                  <a:fillRect l="-1261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367255"/>
                  </p:ext>
                </p:extLst>
              </p:nvPr>
            </p:nvGraphicFramePr>
            <p:xfrm>
              <a:off x="566928" y="1440021"/>
              <a:ext cx="3714516" cy="28125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367255"/>
                  </p:ext>
                </p:extLst>
              </p:nvPr>
            </p:nvGraphicFramePr>
            <p:xfrm>
              <a:off x="566928" y="1440021"/>
              <a:ext cx="3714516" cy="28125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091" t="-1786" r="-455" b="-2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1/2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F02924-36A8-C040-80D3-E42ACA37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76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Steps for graphing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  <a:blipFill>
                <a:blip r:embed="rId2"/>
                <a:stretch>
                  <a:fillRect l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AB9D-1EA5-184F-81C3-716234D6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243584"/>
            <a:ext cx="10783824" cy="508406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000" dirty="0"/>
              <a:t>Create a table of values for the basic functions, using -1,0, and 1 for x. 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2) Apply the transformations using a, h, and k to get the actual points and create a new table of values. </a:t>
            </a:r>
          </a:p>
          <a:p>
            <a:pPr marL="0" indent="0">
              <a:buNone/>
            </a:pPr>
            <a:r>
              <a:rPr lang="en-US" sz="3000" dirty="0"/>
              <a:t>	x</a:t>
            </a:r>
            <a:r>
              <a:rPr lang="en-US" sz="3000" dirty="0">
                <a:sym typeface="Wingdings" pitchFamily="2" charset="2"/>
              </a:rPr>
              <a:t> </a:t>
            </a:r>
            <a:r>
              <a:rPr lang="en-US" sz="3000" dirty="0" err="1">
                <a:sym typeface="Wingdings" pitchFamily="2" charset="2"/>
              </a:rPr>
              <a:t>x+h</a:t>
            </a:r>
            <a:endParaRPr lang="en-US" sz="3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000" dirty="0">
                <a:sym typeface="Wingdings" pitchFamily="2" charset="2"/>
              </a:rPr>
              <a:t>	y </a:t>
            </a:r>
            <a:r>
              <a:rPr lang="en-US" sz="3000" dirty="0" err="1">
                <a:sym typeface="Wingdings" pitchFamily="2" charset="2"/>
              </a:rPr>
              <a:t>ay+k</a:t>
            </a:r>
            <a:endParaRPr lang="en-US" sz="3000" dirty="0">
              <a:sym typeface="Wingdings" pitchFamily="2" charset="2"/>
            </a:endParaRPr>
          </a:p>
          <a:p>
            <a:pPr marL="0" indent="0">
              <a:buNone/>
            </a:pPr>
            <a:endParaRPr lang="en-US" sz="3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CEB32B-4303-4C4A-B8CA-0E3EF8817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463483"/>
              </p:ext>
            </p:extLst>
          </p:nvPr>
        </p:nvGraphicFramePr>
        <p:xfrm>
          <a:off x="1280160" y="2438738"/>
          <a:ext cx="3755135" cy="780119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889349">
                  <a:extLst>
                    <a:ext uri="{9D8B030D-6E8A-4147-A177-3AD203B41FA5}">
                      <a16:colId xmlns:a16="http://schemas.microsoft.com/office/drawing/2014/main" val="1147749878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1399405931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2965470850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747747591"/>
                    </a:ext>
                  </a:extLst>
                </a:gridCol>
              </a:tblGrid>
              <a:tr h="35323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32150"/>
                  </a:ext>
                </a:extLst>
              </a:tr>
              <a:tr h="414359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28586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B182E-49AC-7344-B643-668AEF3D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1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36" y="884396"/>
            <a:ext cx="6090412" cy="5862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-262527"/>
            <a:ext cx="12185904" cy="1371600"/>
          </a:xfrm>
        </p:spPr>
        <p:txBody>
          <a:bodyPr>
            <a:normAutofit/>
          </a:bodyPr>
          <a:lstStyle/>
          <a:p>
            <a:r>
              <a:rPr lang="en-US" dirty="0"/>
              <a:t>Parameters “h” and “k”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E6EA8D-57EA-4F45-A06A-B342A67D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37</a:t>
            </a:fld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8BC0584-D4E4-7640-8EDE-1C15A416B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140" y="1109073"/>
            <a:ext cx="4292600" cy="825500"/>
          </a:xfrm>
        </p:spPr>
      </p:pic>
    </p:spTree>
    <p:extLst>
      <p:ext uri="{BB962C8B-B14F-4D97-AF65-F5344CB8AC3E}">
        <p14:creationId xmlns:p14="http://schemas.microsoft.com/office/powerpoint/2010/main" val="3134036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36" y="884396"/>
            <a:ext cx="6090412" cy="5862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-262527"/>
            <a:ext cx="12185904" cy="1371600"/>
          </a:xfrm>
        </p:spPr>
        <p:txBody>
          <a:bodyPr>
            <a:normAutofit/>
          </a:bodyPr>
          <a:lstStyle/>
          <a:p>
            <a:r>
              <a:rPr lang="en-US" dirty="0"/>
              <a:t>Parameters “h” and “k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9976A31-3ACE-F041-B49E-108E016E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38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BCCBF5D-5921-904E-A556-5D5348CD6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" y="884396"/>
            <a:ext cx="4368800" cy="812800"/>
          </a:xfrm>
        </p:spPr>
      </p:pic>
    </p:spTree>
    <p:extLst>
      <p:ext uri="{BB962C8B-B14F-4D97-AF65-F5344CB8AC3E}">
        <p14:creationId xmlns:p14="http://schemas.microsoft.com/office/powerpoint/2010/main" val="3680102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8.5 – Properties of logarithms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78296-90C0-F440-9921-F5FA217E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6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A162-5D2F-B14B-AED3-7DB8D6DB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46" y="1661160"/>
            <a:ext cx="6596878" cy="6350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 dirty="0"/>
              <a:t>Growth vs.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5122" y="685800"/>
                <a:ext cx="1005840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Graph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5122" y="685800"/>
                <a:ext cx="10058400" cy="3931920"/>
              </a:xfrm>
              <a:blipFill>
                <a:blip r:embed="rId3"/>
                <a:stretch>
                  <a:fillRect l="-1387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976" y="1048353"/>
              <a:ext cx="3714516" cy="562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1227270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073671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830783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81715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976" y="1048353"/>
              <a:ext cx="3714516" cy="562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091" t="-1786" r="-455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1227270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073671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830783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81715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3E7F5C-8ED3-1C40-A5FB-7561D458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4</a:t>
            </a:fld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33070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E869-DB66-224F-8D13-30FBF856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logarithms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92031-58C6-B44D-A4F7-4DED6BD14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5570"/>
            <a:ext cx="12228026" cy="34835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CF468-00C5-F44B-B138-ACE6D9AC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72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67FE18-4C0A-964D-A874-D67142A36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19015" cy="16581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54E85-CF04-EC47-AEB1-C38C86E2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36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786E-4CE1-1C48-8FEB-5E846B4B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371600"/>
          </a:xfrm>
        </p:spPr>
        <p:txBody>
          <a:bodyPr/>
          <a:lstStyle/>
          <a:p>
            <a:r>
              <a:rPr lang="en-US" dirty="0"/>
              <a:t>Expanding logs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5381-3350-EA42-A321-CDF86D3F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644F0-BB0F-9848-BDF0-1CC6AF46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584"/>
            <a:ext cx="82677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E5407-0342-0D45-B5FE-FF65CE5F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" y="3677666"/>
            <a:ext cx="1473200" cy="67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1A122-AA5C-C04D-8141-7BB67322A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046" y="3626866"/>
            <a:ext cx="1765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51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786E-4CE1-1C48-8FEB-5E846B4B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371600"/>
          </a:xfrm>
        </p:spPr>
        <p:txBody>
          <a:bodyPr/>
          <a:lstStyle/>
          <a:p>
            <a:r>
              <a:rPr lang="en-US" dirty="0"/>
              <a:t>Condensing logs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5381-3350-EA42-A321-CDF86D3F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4FA3C-8501-1540-904A-6A581F86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432"/>
            <a:ext cx="62611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6FEB6-AB68-B142-8784-8EDE9222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7561"/>
            <a:ext cx="54102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5D1399-CC67-AF4F-B23B-1620F3A03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3429000"/>
            <a:ext cx="5232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4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1EE4-A0EF-4448-B5B0-5454C786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10058400" cy="1371600"/>
          </a:xfrm>
        </p:spPr>
        <p:txBody>
          <a:bodyPr/>
          <a:lstStyle/>
          <a:p>
            <a:r>
              <a:rPr lang="en-US" dirty="0"/>
              <a:t>Change of base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92F72C-1283-AE4D-804C-7FE6DEC99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1714"/>
            <a:ext cx="12165282" cy="32675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6B678-ACE2-5C43-B4A6-06831EB7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E45D0-B31F-EE42-A868-F0793F7DE603}"/>
              </a:ext>
            </a:extLst>
          </p:cNvPr>
          <p:cNvSpPr txBox="1"/>
          <p:nvPr/>
        </p:nvSpPr>
        <p:spPr>
          <a:xfrm>
            <a:off x="237744" y="4659796"/>
            <a:ext cx="1169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This property is useful to plug in logarithms in your calculator, which only has the natural and common logarithms. </a:t>
            </a:r>
          </a:p>
        </p:txBody>
      </p:sp>
    </p:spTree>
    <p:extLst>
      <p:ext uri="{BB962C8B-B14F-4D97-AF65-F5344CB8AC3E}">
        <p14:creationId xmlns:p14="http://schemas.microsoft.com/office/powerpoint/2010/main" val="556847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C8796-A8D4-B54D-90FF-BEC2F294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of base proof (not on test)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6E473-4FEA-7D4C-88E8-98220015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3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0E61-FE49-B549-A83B-B6F6CD79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change of base formula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5A2CE5-0EB8-5F42-8E90-79E550C44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36" y="1873182"/>
            <a:ext cx="10058400" cy="7107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62058-EE56-2E49-98C3-9912E64B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72F9E2-13F2-184D-9E8E-17E5F0D85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9494"/>
            <a:ext cx="1612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0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CB7F-C51D-E34A-921F-80D9BA98B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389214"/>
            <a:ext cx="9068586" cy="2590800"/>
          </a:xfrm>
        </p:spPr>
        <p:txBody>
          <a:bodyPr/>
          <a:lstStyle/>
          <a:p>
            <a:r>
              <a:rPr lang="en-US" sz="6000" dirty="0"/>
              <a:t>8.6 – Solving exponential and logarithmic equations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86ED9-4AEB-B743-81B7-FD327651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6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1374-8CEE-2643-9791-DDD9A020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equations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95D51D-B98D-1B4D-BDDE-C5F851573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744353"/>
              </p:ext>
            </p:extLst>
          </p:nvPr>
        </p:nvGraphicFramePr>
        <p:xfrm>
          <a:off x="1066800" y="2103438"/>
          <a:ext cx="10058400" cy="406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18708164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070083416"/>
                    </a:ext>
                  </a:extLst>
                </a:gridCol>
              </a:tblGrid>
              <a:tr h="773874">
                <a:tc>
                  <a:txBody>
                    <a:bodyPr/>
                    <a:lstStyle/>
                    <a:p>
                      <a:r>
                        <a:rPr lang="en-US" sz="3000" dirty="0"/>
                        <a:t>Exponential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Logarithmic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21368"/>
                  </a:ext>
                </a:extLst>
              </a:tr>
              <a:tr h="188724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en-US" sz="3000" dirty="0">
                          <a:sym typeface="Wingdings" pitchFamily="2" charset="2"/>
                        </a:rPr>
                        <a:t>Same base, or can get to the same base.</a:t>
                      </a:r>
                      <a:br>
                        <a:rPr lang="en-US" sz="3000" dirty="0">
                          <a:sym typeface="Wingdings" pitchFamily="2" charset="2"/>
                        </a:rPr>
                      </a:br>
                      <a:br>
                        <a:rPr lang="en-US" sz="3000" dirty="0">
                          <a:sym typeface="Wingdings" pitchFamily="2" charset="2"/>
                        </a:rPr>
                      </a:br>
                      <a:r>
                        <a:rPr lang="en-US" sz="3000" dirty="0">
                          <a:sym typeface="Wingdings" pitchFamily="2" charset="2"/>
                        </a:rPr>
                        <a:t> 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en-US" sz="3000" dirty="0">
                          <a:sym typeface="Wingdings" pitchFamily="2" charset="2"/>
                        </a:rPr>
                        <a:t>Different base.</a:t>
                      </a:r>
                      <a:br>
                        <a:rPr lang="en-US" sz="3000" dirty="0">
                          <a:sym typeface="Wingdings" pitchFamily="2" charset="2"/>
                        </a:rPr>
                      </a:br>
                      <a:br>
                        <a:rPr lang="en-US" sz="3000" dirty="0">
                          <a:sym typeface="Wingdings" pitchFamily="2" charset="2"/>
                        </a:rPr>
                      </a:b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sym typeface="Wingdings" pitchFamily="2" charset="2"/>
                        </a:rPr>
                        <a:t> Both sides have log with same base.</a:t>
                      </a:r>
                      <a:br>
                        <a:rPr lang="en-US" sz="3000" dirty="0">
                          <a:sym typeface="Wingdings" pitchFamily="2" charset="2"/>
                        </a:rPr>
                      </a:br>
                      <a:br>
                        <a:rPr lang="en-US" sz="3000" dirty="0">
                          <a:sym typeface="Wingdings" pitchFamily="2" charset="2"/>
                        </a:rPr>
                      </a:br>
                      <a:endParaRPr lang="en-US" sz="3000" dirty="0">
                        <a:sym typeface="Wingdings" pitchFamily="2" charset="2"/>
                      </a:endParaRPr>
                    </a:p>
                    <a:p>
                      <a:r>
                        <a:rPr lang="en-US" sz="3000" dirty="0">
                          <a:sym typeface="Wingdings" pitchFamily="2" charset="2"/>
                        </a:rPr>
                        <a:t> Only one side has a log.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1743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E6A19-6C5A-5C4A-897F-6A86D24E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22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/>
          </a:bodyPr>
          <a:lstStyle/>
          <a:p>
            <a:r>
              <a:rPr lang="en-US" dirty="0"/>
              <a:t>Equivalent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5890" y="2290101"/>
                <a:ext cx="4469287" cy="3729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For each mathematical sentence, determine the value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890" y="2290101"/>
                <a:ext cx="4469287" cy="3729699"/>
              </a:xfrm>
              <a:blipFill>
                <a:blip r:embed="rId2"/>
                <a:stretch>
                  <a:fillRect l="-3966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29267F9-50E0-44D0-BAE1-D70F12F2CF8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81675" y="2290101"/>
              <a:ext cx="6104890" cy="40012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88311">
                      <a:extLst>
                        <a:ext uri="{9D8B030D-6E8A-4147-A177-3AD203B41FA5}">
                          <a16:colId xmlns:a16="http://schemas.microsoft.com/office/drawing/2014/main" val="1850535290"/>
                        </a:ext>
                      </a:extLst>
                    </a:gridCol>
                    <a:gridCol w="2716579">
                      <a:extLst>
                        <a:ext uri="{9D8B030D-6E8A-4147-A177-3AD203B41FA5}">
                          <a16:colId xmlns:a16="http://schemas.microsoft.com/office/drawing/2014/main" val="3988137079"/>
                        </a:ext>
                      </a:extLst>
                    </a:gridCol>
                  </a:tblGrid>
                  <a:tr h="801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300" dirty="0"/>
                            <a:t>Sentence</a:t>
                          </a: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300"/>
                            <a:t>Value of </a:t>
                          </a:r>
                          <a14:m>
                            <m:oMath xmlns:m="http://schemas.openxmlformats.org/officeDocument/2006/math">
                              <m:r>
                                <a:rPr lang="en-US" sz="33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3300"/>
                        </a:p>
                        <a:p>
                          <a:endParaRPr lang="en-US" sz="2500"/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3138065078"/>
                      </a:ext>
                    </a:extLst>
                  </a:tr>
                  <a:tr h="8983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300" i="1" smtClean="0">
                                    <a:latin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en-US" sz="33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300" i="1" smtClean="0">
                                    <a:latin typeface="Cambria Math" panose="02040503050406030204" pitchFamily="18" charset="0"/>
                                  </a:rPr>
                                  <m:t>=2×5</m:t>
                                </m:r>
                              </m:oMath>
                            </m:oMathPara>
                          </a14:m>
                          <a:endParaRPr lang="en-US" sz="3300" dirty="0"/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2025318691"/>
                      </a:ext>
                    </a:extLst>
                  </a:tr>
                  <a:tr h="90643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÷4=8÷4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1256560527"/>
                      </a:ext>
                    </a:extLst>
                  </a:tr>
                  <a:tr h="11868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+10=6+10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167366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29267F9-50E0-44D0-BAE1-D70F12F2C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9452800"/>
                  </p:ext>
                </p:extLst>
              </p:nvPr>
            </p:nvGraphicFramePr>
            <p:xfrm>
              <a:off x="5781675" y="2290101"/>
              <a:ext cx="6104890" cy="40012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88311">
                      <a:extLst>
                        <a:ext uri="{9D8B030D-6E8A-4147-A177-3AD203B41FA5}">
                          <a16:colId xmlns:a16="http://schemas.microsoft.com/office/drawing/2014/main" val="1850535290"/>
                        </a:ext>
                      </a:extLst>
                    </a:gridCol>
                    <a:gridCol w="2716579">
                      <a:extLst>
                        <a:ext uri="{9D8B030D-6E8A-4147-A177-3AD203B41FA5}">
                          <a16:colId xmlns:a16="http://schemas.microsoft.com/office/drawing/2014/main" val="3988137079"/>
                        </a:ext>
                      </a:extLst>
                    </a:gridCol>
                  </a:tblGrid>
                  <a:tr h="1009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300" dirty="0"/>
                            <a:t>Sentence</a:t>
                          </a: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4888" t="-6024" r="-1121" b="-297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065078"/>
                      </a:ext>
                    </a:extLst>
                  </a:tr>
                  <a:tr h="8983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0" t="-118919" r="-81115" b="-23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4888" t="-118919" r="-1121" b="-2337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318691"/>
                      </a:ext>
                    </a:extLst>
                  </a:tr>
                  <a:tr h="9064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0" t="-217450" r="-81115" b="-1322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4888" t="-217450" r="-1121" b="-1322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6560527"/>
                      </a:ext>
                    </a:extLst>
                  </a:tr>
                  <a:tr h="11868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0" t="-242564" r="-81115" b="-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4888" t="-242564" r="-1121" b="-10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66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73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A162-5D2F-B14B-AED3-7DB8D6DB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122" y="1643513"/>
            <a:ext cx="6596878" cy="6350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 dirty="0"/>
              <a:t>Growth vs.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3991" y="320681"/>
                <a:ext cx="10058400" cy="39319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Graph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F33D7A-094D-524C-BB56-981D0E8EE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991" y="320681"/>
                <a:ext cx="10058400" cy="3931920"/>
              </a:xfrm>
              <a:blipFill>
                <a:blip r:embed="rId3"/>
                <a:stretch>
                  <a:fillRect l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976" y="1048353"/>
              <a:ext cx="3714516" cy="562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1227270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073671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830783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81715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80C5FEF0-03C2-C542-9360-E1B2A5AE307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976" y="1048353"/>
              <a:ext cx="3714516" cy="5625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0656">
                      <a:extLst>
                        <a:ext uri="{9D8B030D-6E8A-4147-A177-3AD203B41FA5}">
                          <a16:colId xmlns:a16="http://schemas.microsoft.com/office/drawing/2014/main" val="2559794228"/>
                        </a:ext>
                      </a:extLst>
                    </a:gridCol>
                    <a:gridCol w="2783860">
                      <a:extLst>
                        <a:ext uri="{9D8B030D-6E8A-4147-A177-3AD203B41FA5}">
                          <a16:colId xmlns:a16="http://schemas.microsoft.com/office/drawing/2014/main" val="1519787141"/>
                        </a:ext>
                      </a:extLst>
                    </a:gridCol>
                  </a:tblGrid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091" t="-1786" r="-455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3428839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31550687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27597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6590354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91227270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6073671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830783"/>
                      </a:ext>
                    </a:extLst>
                  </a:tr>
                  <a:tr h="7031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681715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0F67A6-C15E-E54B-B9EA-B8FBCF1A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5</a:t>
            </a:fld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8859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2390274" y="2084832"/>
            <a:ext cx="5293894" cy="17331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Equal powers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8018271" cy="40233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/>
                  <a:t>For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3600" dirty="0"/>
                  <a:t>, </a:t>
                </a:r>
              </a:p>
              <a:p>
                <a:pPr marL="0" indent="0" algn="ctr">
                  <a:buNone/>
                </a:pPr>
                <a:r>
                  <a:rPr lang="en-US" sz="3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3600" dirty="0"/>
                  <a:t>, then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60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sz="3600" dirty="0"/>
                  <a:t>Ex: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 dirty="0"/>
                  <a:t> then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3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3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8018271" cy="4023360"/>
              </a:xfrm>
              <a:blipFill>
                <a:blip r:embed="rId2"/>
                <a:stretch>
                  <a:fillRect t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821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/>
          </a:bodyPr>
          <a:lstStyle/>
          <a:p>
            <a:r>
              <a:rPr lang="en-US" dirty="0"/>
              <a:t>Equal powers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5890" y="2290101"/>
                <a:ext cx="4469287" cy="3729699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For each mathematical sentence, determine the value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890" y="2290101"/>
                <a:ext cx="4469287" cy="3729699"/>
              </a:xfrm>
              <a:blipFill>
                <a:blip r:embed="rId2"/>
                <a:stretch>
                  <a:fillRect l="-3138" t="-4085" r="-7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29267F9-50E0-44D0-BAE1-D70F12F2CF8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8168" y="2389796"/>
              <a:ext cx="5899457" cy="35353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4292">
                      <a:extLst>
                        <a:ext uri="{9D8B030D-6E8A-4147-A177-3AD203B41FA5}">
                          <a16:colId xmlns:a16="http://schemas.microsoft.com/office/drawing/2014/main" val="1850535290"/>
                        </a:ext>
                      </a:extLst>
                    </a:gridCol>
                    <a:gridCol w="2625165">
                      <a:extLst>
                        <a:ext uri="{9D8B030D-6E8A-4147-A177-3AD203B41FA5}">
                          <a16:colId xmlns:a16="http://schemas.microsoft.com/office/drawing/2014/main" val="3988137079"/>
                        </a:ext>
                      </a:extLst>
                    </a:gridCol>
                  </a:tblGrid>
                  <a:tr h="7915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300" dirty="0"/>
                            <a:t>Sentence</a:t>
                          </a: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300"/>
                            <a:t>Value of </a:t>
                          </a:r>
                          <a14:m>
                            <m:oMath xmlns:m="http://schemas.openxmlformats.org/officeDocument/2006/math">
                              <m:r>
                                <a:rPr lang="en-US" sz="33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3300"/>
                        </a:p>
                        <a:p>
                          <a:endParaRPr lang="en-US" sz="2500"/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3138065078"/>
                      </a:ext>
                    </a:extLst>
                  </a:tr>
                  <a:tr h="7632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3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2025318691"/>
                      </a:ext>
                    </a:extLst>
                  </a:tr>
                  <a:tr h="7720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33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1256560527"/>
                      </a:ext>
                    </a:extLst>
                  </a:tr>
                  <a:tr h="9904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3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US" sz="33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3300" b="0" i="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167366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29267F9-50E0-44D0-BAE1-D70F12F2C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677953"/>
                  </p:ext>
                </p:extLst>
              </p:nvPr>
            </p:nvGraphicFramePr>
            <p:xfrm>
              <a:off x="5578168" y="2389796"/>
              <a:ext cx="5899457" cy="35353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4292">
                      <a:extLst>
                        <a:ext uri="{9D8B030D-6E8A-4147-A177-3AD203B41FA5}">
                          <a16:colId xmlns:a16="http://schemas.microsoft.com/office/drawing/2014/main" val="1850535290"/>
                        </a:ext>
                      </a:extLst>
                    </a:gridCol>
                    <a:gridCol w="2625165">
                      <a:extLst>
                        <a:ext uri="{9D8B030D-6E8A-4147-A177-3AD203B41FA5}">
                          <a16:colId xmlns:a16="http://schemas.microsoft.com/office/drawing/2014/main" val="3988137079"/>
                        </a:ext>
                      </a:extLst>
                    </a:gridCol>
                  </a:tblGrid>
                  <a:tr h="1009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300" dirty="0"/>
                            <a:t>Sentence</a:t>
                          </a: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4826" t="-6627" r="-928" b="-25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065078"/>
                      </a:ext>
                    </a:extLst>
                  </a:tr>
                  <a:tr h="7632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6" t="-141600" r="-81006" b="-233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4826" t="-141600" r="-928" b="-233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318691"/>
                      </a:ext>
                    </a:extLst>
                  </a:tr>
                  <a:tr h="772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6" t="-237795" r="-81006" b="-129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4826" t="-237795" r="-928" b="-12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6560527"/>
                      </a:ext>
                    </a:extLst>
                  </a:tr>
                  <a:tr h="9904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6" t="-264815" r="-81006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4826" t="-264815" r="-928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66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2673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/>
          </a:bodyPr>
          <a:lstStyle/>
          <a:p>
            <a:r>
              <a:rPr lang="en-US" dirty="0"/>
              <a:t>Exponential equations: Same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48384"/>
            <a:ext cx="108769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Examples:</a:t>
            </a:r>
          </a:p>
          <a:p>
            <a:endParaRPr lang="en-US" sz="3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+4</m:t>
                                    </m:r>
                                  </m:sup>
                                </m:sSup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3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3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9768589"/>
                  </p:ext>
                </p:extLst>
              </p:nvPr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" t="-935" r="-100342" b="-5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8" t="-935" r="-457" b="-585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8307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084832"/>
            <a:ext cx="8483265" cy="42245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Recap: Solving exponential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2286000"/>
            <a:ext cx="856648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1. Rewrite both sides of the equation with a common base. </a:t>
            </a:r>
          </a:p>
          <a:p>
            <a:pPr marL="0" indent="0">
              <a:buNone/>
            </a:pPr>
            <a:r>
              <a:rPr lang="en-US" sz="3500" dirty="0"/>
              <a:t>2. Set the exponents on each side equal to each other. </a:t>
            </a:r>
          </a:p>
          <a:p>
            <a:pPr marL="0" indent="0">
              <a:buNone/>
            </a:pPr>
            <a:r>
              <a:rPr lang="en-US" sz="3500" dirty="0"/>
              <a:t>3. Solve the equation. </a:t>
            </a:r>
          </a:p>
          <a:p>
            <a:pPr marL="0" indent="0">
              <a:buNone/>
            </a:pPr>
            <a:r>
              <a:rPr lang="en-US" sz="3500" dirty="0"/>
              <a:t>4. Check your answer.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67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084833"/>
            <a:ext cx="8726904" cy="1925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Equal logarithms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106" y="2188464"/>
                <a:ext cx="8566483" cy="402336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500" dirty="0"/>
                  <a:t>For positive numbers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 dirty="0"/>
                  <a:t>,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500" dirty="0"/>
                  <a:t> and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500" dirty="0"/>
                  <a:t> where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3500" dirty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only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if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600" dirty="0"/>
              </a:p>
              <a:p>
                <a:endParaRPr lang="en-US" dirty="0"/>
              </a:p>
              <a:p>
                <a:endParaRPr lang="en-US" dirty="0"/>
              </a:p>
              <a:p>
                <a:pPr algn="ctr"/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/>
                  <a:t>Ex: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en-US" sz="3600" dirty="0"/>
                  <a:t> if and only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3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3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106" y="2188464"/>
                <a:ext cx="8566483" cy="4023360"/>
              </a:xfrm>
              <a:blipFill>
                <a:blip r:embed="rId2"/>
                <a:stretch>
                  <a:fillRect l="-296" t="-1887" r="-1775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62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/>
          </a:bodyPr>
          <a:lstStyle/>
          <a:p>
            <a:r>
              <a:rPr lang="en-US" dirty="0"/>
              <a:t>Equal Logarithms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5890" y="2290101"/>
                <a:ext cx="4469287" cy="37296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For each mathematical sentence, determine the value of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577CD9-05F6-462B-BA40-E594C2F1A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890" y="2290101"/>
                <a:ext cx="4469287" cy="3729699"/>
              </a:xfrm>
              <a:blipFill>
                <a:blip r:embed="rId2"/>
                <a:stretch>
                  <a:fillRect l="-3966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29267F9-50E0-44D0-BAE1-D70F12F2CF8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473393" y="2290101"/>
              <a:ext cx="5912717" cy="36965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1652">
                      <a:extLst>
                        <a:ext uri="{9D8B030D-6E8A-4147-A177-3AD203B41FA5}">
                          <a16:colId xmlns:a16="http://schemas.microsoft.com/office/drawing/2014/main" val="1850535290"/>
                        </a:ext>
                      </a:extLst>
                    </a:gridCol>
                    <a:gridCol w="2631065">
                      <a:extLst>
                        <a:ext uri="{9D8B030D-6E8A-4147-A177-3AD203B41FA5}">
                          <a16:colId xmlns:a16="http://schemas.microsoft.com/office/drawing/2014/main" val="3988137079"/>
                        </a:ext>
                      </a:extLst>
                    </a:gridCol>
                  </a:tblGrid>
                  <a:tr h="7674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300" dirty="0"/>
                            <a:t>Sentence</a:t>
                          </a: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300"/>
                            <a:t>Value of </a:t>
                          </a:r>
                          <a14:m>
                            <m:oMath xmlns:m="http://schemas.openxmlformats.org/officeDocument/2006/math">
                              <m:r>
                                <a:rPr lang="en-US" sz="33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3300"/>
                        </a:p>
                        <a:p>
                          <a:endParaRPr lang="en-US" sz="2500"/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3138065078"/>
                      </a:ext>
                    </a:extLst>
                  </a:tr>
                  <a:tr h="8068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2025318691"/>
                      </a:ext>
                    </a:extLst>
                  </a:tr>
                  <a:tr h="8141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1256560527"/>
                      </a:ext>
                    </a:extLst>
                  </a:tr>
                  <a:tr h="10659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33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=______</m:t>
                                </m:r>
                              </m:oMath>
                            </m:oMathPara>
                          </a14:m>
                          <a:endParaRPr lang="en-US" sz="33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25730" marR="125730" marT="62865" marB="62865"/>
                    </a:tc>
                    <a:extLst>
                      <a:ext uri="{0D108BD9-81ED-4DB2-BD59-A6C34878D82A}">
                        <a16:rowId xmlns:a16="http://schemas.microsoft.com/office/drawing/2014/main" val="167366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29267F9-50E0-44D0-BAE1-D70F12F2C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900521"/>
                  </p:ext>
                </p:extLst>
              </p:nvPr>
            </p:nvGraphicFramePr>
            <p:xfrm>
              <a:off x="5473393" y="2290101"/>
              <a:ext cx="5912717" cy="36965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1652">
                      <a:extLst>
                        <a:ext uri="{9D8B030D-6E8A-4147-A177-3AD203B41FA5}">
                          <a16:colId xmlns:a16="http://schemas.microsoft.com/office/drawing/2014/main" val="1850535290"/>
                        </a:ext>
                      </a:extLst>
                    </a:gridCol>
                    <a:gridCol w="2631065">
                      <a:extLst>
                        <a:ext uri="{9D8B030D-6E8A-4147-A177-3AD203B41FA5}">
                          <a16:colId xmlns:a16="http://schemas.microsoft.com/office/drawing/2014/main" val="3988137079"/>
                        </a:ext>
                      </a:extLst>
                    </a:gridCol>
                  </a:tblGrid>
                  <a:tr h="1009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300" dirty="0"/>
                            <a:t>Sentence</a:t>
                          </a:r>
                        </a:p>
                      </a:txBody>
                      <a:tcPr marL="125730" marR="125730" marT="62865" marB="62865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5000" t="-6024" r="-926" b="-2674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065078"/>
                      </a:ext>
                    </a:extLst>
                  </a:tr>
                  <a:tr h="8068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6" t="-132331" r="-80891" b="-233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5000" t="-132331" r="-926" b="-233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318691"/>
                      </a:ext>
                    </a:extLst>
                  </a:tr>
                  <a:tr h="814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6" t="-230597" r="-80891" b="-1320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5000" t="-230597" r="-926" b="-1320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6560527"/>
                      </a:ext>
                    </a:extLst>
                  </a:tr>
                  <a:tr h="10659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86" t="-253143" r="-80891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730" marR="125730" marT="62865" marB="62865">
                        <a:blipFill>
                          <a:blip r:embed="rId3"/>
                          <a:stretch>
                            <a:fillRect l="-125000" t="-253143" r="-926" b="-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663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7193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/>
          </a:bodyPr>
          <a:lstStyle/>
          <a:p>
            <a:r>
              <a:rPr lang="en-US" dirty="0"/>
              <a:t>Log equations: same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48384"/>
            <a:ext cx="108769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Examples:</a:t>
            </a:r>
          </a:p>
          <a:p>
            <a:endParaRPr lang="en-US" sz="3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(2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+4)</m:t>
                                    </m:r>
                                  </m:e>
                                </m:func>
                                <m:r>
                                  <a:rPr lang="en-US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(3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(3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−4)</m:t>
                                    </m:r>
                                  </m:e>
                                </m:func>
                                <m:r>
                                  <a:rPr lang="en-US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(2)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313599"/>
                  </p:ext>
                </p:extLst>
              </p:nvPr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" t="-935" r="-100342" b="-5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8" t="-935" r="-457" b="-585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4765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084832"/>
            <a:ext cx="11074827" cy="42245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Recap: Solving Logarithmic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" y="2286000"/>
            <a:ext cx="10748210" cy="3688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dirty="0"/>
              <a:t>1. Rewrite both sides of the equation as one log with common base. </a:t>
            </a:r>
          </a:p>
          <a:p>
            <a:pPr marL="0" indent="0">
              <a:buNone/>
            </a:pPr>
            <a:r>
              <a:rPr lang="en-US" sz="3500" dirty="0"/>
              <a:t>2. Set the insides of the log on each side equal to each other. </a:t>
            </a:r>
          </a:p>
          <a:p>
            <a:pPr marL="0" indent="0">
              <a:buNone/>
            </a:pPr>
            <a:r>
              <a:rPr lang="en-US" sz="3500" dirty="0"/>
              <a:t>3. Solve the equation. </a:t>
            </a:r>
          </a:p>
          <a:p>
            <a:pPr marL="0" indent="0">
              <a:buNone/>
            </a:pPr>
            <a:r>
              <a:rPr lang="en-US" sz="3500" dirty="0"/>
              <a:t>4. Check your answer - remove extraneous solutions.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60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03" y="1956416"/>
            <a:ext cx="8291322" cy="23241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When you are unable to write both sides of the equation with a common base, you can take the common logarithm of each side.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Use the power rule to bring the exponent down.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1541353" y="4551608"/>
            <a:ext cx="6501222" cy="17155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Take the common log of each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35EC07-3B40-4D9C-B5FC-00CB8B5D55EF}"/>
                  </a:ext>
                </a:extLst>
              </p:cNvPr>
              <p:cNvSpPr txBox="1"/>
              <p:nvPr/>
            </p:nvSpPr>
            <p:spPr>
              <a:xfrm>
                <a:off x="1743963" y="5010148"/>
                <a:ext cx="609600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35EC07-3B40-4D9C-B5FC-00CB8B5D5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963" y="5010148"/>
                <a:ext cx="6096001" cy="600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929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 fontScale="90000"/>
          </a:bodyPr>
          <a:lstStyle/>
          <a:p>
            <a:r>
              <a:rPr lang="en-US" dirty="0"/>
              <a:t>Exponential equations: different 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37" y="1548384"/>
            <a:ext cx="108769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Examples:</a:t>
            </a:r>
          </a:p>
          <a:p>
            <a:endParaRPr lang="en-US" sz="3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33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=16</m:t>
                                </m:r>
                              </m:oMath>
                            </m:oMathPara>
                          </a14:m>
                          <a:endParaRPr lang="en-US" sz="33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9190036"/>
                  </p:ext>
                </p:extLst>
              </p:nvPr>
            </p:nvGraphicFramePr>
            <p:xfrm>
              <a:off x="895350" y="2228850"/>
              <a:ext cx="10676890" cy="44481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8445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38445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485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4" t="-935" r="-100342" b="-585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8" t="-935" r="-457" b="-585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799619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843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1612-6995-6547-A5AE-BC059E54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0"/>
            <a:ext cx="10058400" cy="1371600"/>
          </a:xfrm>
        </p:spPr>
        <p:txBody>
          <a:bodyPr/>
          <a:lstStyle/>
          <a:p>
            <a:r>
              <a:rPr lang="en-US" dirty="0"/>
              <a:t>Growth vs. Decay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942DA2-EF6F-044B-8D5E-0F8E47C13E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35065"/>
              </p:ext>
            </p:extLst>
          </p:nvPr>
        </p:nvGraphicFramePr>
        <p:xfrm>
          <a:off x="358774" y="1138238"/>
          <a:ext cx="11382122" cy="505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1061">
                  <a:extLst>
                    <a:ext uri="{9D8B030D-6E8A-4147-A177-3AD203B41FA5}">
                      <a16:colId xmlns:a16="http://schemas.microsoft.com/office/drawing/2014/main" val="3789829462"/>
                    </a:ext>
                  </a:extLst>
                </a:gridCol>
                <a:gridCol w="5691061">
                  <a:extLst>
                    <a:ext uri="{9D8B030D-6E8A-4147-A177-3AD203B41FA5}">
                      <a16:colId xmlns:a16="http://schemas.microsoft.com/office/drawing/2014/main" val="1755864977"/>
                    </a:ext>
                  </a:extLst>
                </a:gridCol>
              </a:tblGrid>
              <a:tr h="934402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Decay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430718"/>
                  </a:ext>
                </a:extLst>
              </a:tr>
              <a:tr h="412333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30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/>
                        <a:t> 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30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/>
                        <a:t>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3000" dirty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/>
                        <a:t>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84400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FC566-0CA8-6944-BF02-F7D7AEC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z="3000" smtClean="0"/>
              <a:t>6</a:t>
            </a:fld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6822390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084832"/>
            <a:ext cx="10691060" cy="37307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10436352" cy="1499616"/>
          </a:xfrm>
        </p:spPr>
        <p:txBody>
          <a:bodyPr>
            <a:normAutofit/>
          </a:bodyPr>
          <a:lstStyle/>
          <a:p>
            <a:r>
              <a:rPr lang="en-US" dirty="0"/>
              <a:t>Recap: Solving exponential equations with different bases.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55" y="2400903"/>
            <a:ext cx="10601225" cy="325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1. Take the common log of both sides.</a:t>
            </a:r>
          </a:p>
          <a:p>
            <a:pPr marL="0" indent="0">
              <a:buNone/>
            </a:pPr>
            <a:r>
              <a:rPr lang="en-US" sz="3500" dirty="0"/>
              <a:t>2. Use the power rule to bring the exponent down.</a:t>
            </a:r>
          </a:p>
          <a:p>
            <a:pPr marL="0" indent="0">
              <a:buNone/>
            </a:pPr>
            <a:r>
              <a:rPr lang="en-US" sz="3500" dirty="0"/>
              <a:t>3. Solve the equation. </a:t>
            </a:r>
          </a:p>
          <a:p>
            <a:pPr marL="0" indent="0">
              <a:buNone/>
            </a:pPr>
            <a:r>
              <a:rPr lang="en-US" sz="3500" dirty="0"/>
              <a:t>4. Check your answer.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287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28" y="2048256"/>
            <a:ext cx="8291322" cy="23241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When only one side is a logarithmic expression, exponentiate both sides.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Use the fact that log and exponents are inverses to cancel the log out.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355C785-CBEA-425E-B160-097BEA1D93A3}"/>
                  </a:ext>
                </a:extLst>
              </p:cNvPr>
              <p:cNvSpPr/>
              <p:nvPr/>
            </p:nvSpPr>
            <p:spPr>
              <a:xfrm>
                <a:off x="2695575" y="4610100"/>
                <a:ext cx="4642150" cy="188956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func>
                            <m:funcPr>
                              <m:ctrlP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3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3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355C785-CBEA-425E-B160-097BEA1D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75" y="4610100"/>
                <a:ext cx="4642150" cy="188956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Exponentiate each side</a:t>
            </a:r>
          </a:p>
        </p:txBody>
      </p:sp>
    </p:spTree>
    <p:extLst>
      <p:ext uri="{BB962C8B-B14F-4D97-AF65-F5344CB8AC3E}">
        <p14:creationId xmlns:p14="http://schemas.microsoft.com/office/powerpoint/2010/main" val="381613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48112" cy="1242605"/>
          </a:xfrm>
        </p:spPr>
        <p:txBody>
          <a:bodyPr>
            <a:normAutofit fontScale="90000"/>
          </a:bodyPr>
          <a:lstStyle/>
          <a:p>
            <a:r>
              <a:rPr lang="en-US" dirty="0"/>
              <a:t>Log equations: log on one side only.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724025"/>
            <a:ext cx="1087691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Examples:</a:t>
            </a:r>
          </a:p>
          <a:p>
            <a:endParaRPr lang="en-US" sz="3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5349" y="2262221"/>
              <a:ext cx="10601326" cy="4462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00663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00663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506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3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3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3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(4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+3)</m:t>
                                    </m:r>
                                  </m:e>
                                </m:func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33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3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33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33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3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33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33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(2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en-US" sz="33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+1)</m:t>
                                    </m:r>
                                  </m:e>
                                </m:func>
                                <m:r>
                                  <a:rPr lang="en-US" sz="33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33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81179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6D66F-A968-4C8D-B72C-D8DD331466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1940258"/>
                  </p:ext>
                </p:extLst>
              </p:nvPr>
            </p:nvGraphicFramePr>
            <p:xfrm>
              <a:off x="895349" y="2262221"/>
              <a:ext cx="10601326" cy="44624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00663">
                      <a:extLst>
                        <a:ext uri="{9D8B030D-6E8A-4147-A177-3AD203B41FA5}">
                          <a16:colId xmlns:a16="http://schemas.microsoft.com/office/drawing/2014/main" val="443119882"/>
                        </a:ext>
                      </a:extLst>
                    </a:gridCol>
                    <a:gridCol w="5300663">
                      <a:extLst>
                        <a:ext uri="{9D8B030D-6E8A-4147-A177-3AD203B41FA5}">
                          <a16:colId xmlns:a16="http://schemas.microsoft.com/office/drawing/2014/main" val="3577430012"/>
                        </a:ext>
                      </a:extLst>
                    </a:gridCol>
                  </a:tblGrid>
                  <a:tr h="650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" t="-935" r="-100575" b="-586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5" t="-935" r="-575" b="-5869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8952987"/>
                      </a:ext>
                    </a:extLst>
                  </a:tr>
                  <a:tr h="381179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7155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96753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55C785-CBEA-425E-B160-097BEA1D93A3}"/>
              </a:ext>
            </a:extLst>
          </p:cNvPr>
          <p:cNvSpPr/>
          <p:nvPr/>
        </p:nvSpPr>
        <p:spPr>
          <a:xfrm>
            <a:off x="641685" y="2226908"/>
            <a:ext cx="8361779" cy="31824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537D-7AF3-4AA5-8058-CDBC20C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Recap: Solving Logarithmic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7CD9-05F6-462B-BA40-E594C2F1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69" y="2562225"/>
            <a:ext cx="824029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1. Exponentiate both sides.</a:t>
            </a:r>
          </a:p>
          <a:p>
            <a:pPr marL="0" indent="0">
              <a:buNone/>
            </a:pPr>
            <a:r>
              <a:rPr lang="en-US" sz="3500" dirty="0"/>
              <a:t>2. Solve the equation. </a:t>
            </a:r>
          </a:p>
          <a:p>
            <a:pPr marL="0" indent="0">
              <a:buNone/>
            </a:pPr>
            <a:r>
              <a:rPr lang="en-US" sz="3500" dirty="0"/>
              <a:t>3. Check your answer - remove extraneous solutions.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sz="3600" dirty="0"/>
          </a:p>
          <a:p>
            <a:endParaRPr lang="en-US" dirty="0"/>
          </a:p>
          <a:p>
            <a:endParaRPr lang="en-US" dirty="0"/>
          </a:p>
          <a:p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9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328" y="1770347"/>
            <a:ext cx="5285232" cy="5087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0058400" cy="1371600"/>
              </a:xfrm>
            </p:spPr>
            <p:txBody>
              <a:bodyPr/>
              <a:lstStyle/>
              <a:p>
                <a:r>
                  <a:rPr lang="en-US" dirty="0"/>
                  <a:t>Parameter “a”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0058400" cy="1371600"/>
              </a:xfrm>
              <a:blipFill>
                <a:blip r:embed="rId3"/>
                <a:stretch>
                  <a:fillRect l="-2522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289ADE4-D562-BC4B-BE48-D4A3CAE2D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64678"/>
            <a:ext cx="4930228" cy="47459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B0B86-B516-4440-B236-D997A8E3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7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A5140FF-36F6-654A-AE8E-83ACCF453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15328" y="797878"/>
            <a:ext cx="2781300" cy="10668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A7C339-20FF-2243-B9AD-9A7A389C3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35" y="931710"/>
            <a:ext cx="2628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9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Steps for graphing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  <a:blipFill>
                <a:blip r:embed="rId2"/>
                <a:stretch>
                  <a:fillRect l="-2081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AB9D-1EA5-184F-81C3-716234D6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243584"/>
            <a:ext cx="10783824" cy="508406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000" dirty="0"/>
              <a:t>Create a table of values for the basic functions, using -1,0, and 1 for x. 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/>
              <a:t>2) Apply the transformations using a, h, and k to get the actual points and create a new table of values. </a:t>
            </a:r>
          </a:p>
          <a:p>
            <a:pPr marL="0" indent="0">
              <a:buNone/>
            </a:pPr>
            <a:r>
              <a:rPr lang="en-US" sz="3000" dirty="0"/>
              <a:t>	x</a:t>
            </a:r>
            <a:r>
              <a:rPr lang="en-US" sz="3000" dirty="0">
                <a:sym typeface="Wingdings" pitchFamily="2" charset="2"/>
              </a:rPr>
              <a:t> </a:t>
            </a:r>
            <a:r>
              <a:rPr lang="en-US" sz="3000" dirty="0" err="1">
                <a:sym typeface="Wingdings" pitchFamily="2" charset="2"/>
              </a:rPr>
              <a:t>x+h</a:t>
            </a:r>
            <a:endParaRPr lang="en-US" sz="3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000" dirty="0">
                <a:sym typeface="Wingdings" pitchFamily="2" charset="2"/>
              </a:rPr>
              <a:t>	y </a:t>
            </a:r>
            <a:r>
              <a:rPr lang="en-US" sz="3000" dirty="0" err="1">
                <a:sym typeface="Wingdings" pitchFamily="2" charset="2"/>
              </a:rPr>
              <a:t>ay+k</a:t>
            </a:r>
            <a:endParaRPr lang="en-US" sz="3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3000" dirty="0">
                <a:sym typeface="Wingdings" pitchFamily="2" charset="2"/>
              </a:rPr>
              <a:t>3) Draw the asymptote y=k</a:t>
            </a:r>
          </a:p>
          <a:p>
            <a:pPr marL="0" indent="0">
              <a:buNone/>
            </a:pPr>
            <a:endParaRPr lang="en-US" sz="3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CEB32B-4303-4C4A-B8CA-0E3EF8817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69011"/>
              </p:ext>
            </p:extLst>
          </p:nvPr>
        </p:nvGraphicFramePr>
        <p:xfrm>
          <a:off x="1280160" y="2438738"/>
          <a:ext cx="3755135" cy="780119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889349">
                  <a:extLst>
                    <a:ext uri="{9D8B030D-6E8A-4147-A177-3AD203B41FA5}">
                      <a16:colId xmlns:a16="http://schemas.microsoft.com/office/drawing/2014/main" val="1147749878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1399405931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2965470850"/>
                    </a:ext>
                  </a:extLst>
                </a:gridCol>
                <a:gridCol w="955262">
                  <a:extLst>
                    <a:ext uri="{9D8B030D-6E8A-4147-A177-3AD203B41FA5}">
                      <a16:colId xmlns:a16="http://schemas.microsoft.com/office/drawing/2014/main" val="747747591"/>
                    </a:ext>
                  </a:extLst>
                </a:gridCol>
              </a:tblGrid>
              <a:tr h="35323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32150"/>
                  </a:ext>
                </a:extLst>
              </a:tr>
              <a:tr h="414359"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28586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75982-E1FE-A848-BADE-88DF3332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5DA17-5664-0F47-9FD1-EEE06B10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836" y="884396"/>
            <a:ext cx="6090412" cy="5862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Parameters “h” and “k”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0B1612-6995-6547-A5AE-BC059E545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" y="-262527"/>
                <a:ext cx="12185904" cy="1371600"/>
              </a:xfrm>
              <a:blipFill>
                <a:blip r:embed="rId3"/>
                <a:stretch>
                  <a:fillRect l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E32367-129F-654E-8303-4BDA49774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152" y="884396"/>
            <a:ext cx="4559300" cy="762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6B0A2-C715-6D41-A837-A53E55F7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4FD4-5BD1-094E-B1C6-324F5F44AB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9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{A3CCE98E-7384-8D44-87CC-56C05D27F0B4}tf10001067</Template>
  <TotalTime>1516</TotalTime>
  <Words>1253</Words>
  <Application>Microsoft Macintosh PowerPoint</Application>
  <PresentationFormat>Widescreen</PresentationFormat>
  <Paragraphs>406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Calibri</vt:lpstr>
      <vt:lpstr>Cambria Math</vt:lpstr>
      <vt:lpstr>Century Gothic</vt:lpstr>
      <vt:lpstr>Garamond</vt:lpstr>
      <vt:lpstr>Wingdings</vt:lpstr>
      <vt:lpstr>Savon</vt:lpstr>
      <vt:lpstr>Chapter 8</vt:lpstr>
      <vt:lpstr>8.1/8.2 - Exponential growth and decay</vt:lpstr>
      <vt:lpstr>Basic exponential function</vt:lpstr>
      <vt:lpstr>Growth vs. Decay</vt:lpstr>
      <vt:lpstr>Growth vs. Decay</vt:lpstr>
      <vt:lpstr>Growth vs. Decay</vt:lpstr>
      <vt:lpstr>Parameter “a” f(x)=a∙b^x</vt:lpstr>
      <vt:lpstr>Steps for graphingf(x)=a∙b^((x-h) )+k</vt:lpstr>
      <vt:lpstr>Parameters “h” and “k”     f(x)=a∙b^((x-h) )+k</vt:lpstr>
      <vt:lpstr>Parameters “h” and “k”     f(x)=a∙b^((x-h) )+k</vt:lpstr>
      <vt:lpstr>Exponentials to represent growth or decay.</vt:lpstr>
      <vt:lpstr>PowerPoint Presentation</vt:lpstr>
      <vt:lpstr>PowerPoint Presentation</vt:lpstr>
      <vt:lpstr>Compound interest</vt:lpstr>
      <vt:lpstr>PowerPoint Presentation</vt:lpstr>
      <vt:lpstr>8.3 – The Number e</vt:lpstr>
      <vt:lpstr>PowerPoint Presentation</vt:lpstr>
      <vt:lpstr>PowerPoint Presentation</vt:lpstr>
      <vt:lpstr>Graphing  f(x)=ae^rx</vt:lpstr>
      <vt:lpstr>Graphing functions with e </vt:lpstr>
      <vt:lpstr>PowerPoint Presentation</vt:lpstr>
      <vt:lpstr>Use of e in real life </vt:lpstr>
      <vt:lpstr>PowerPoint Presentation</vt:lpstr>
      <vt:lpstr>PowerPoint Presentation</vt:lpstr>
      <vt:lpstr>8.4 – Logarithmic function</vt:lpstr>
      <vt:lpstr>PowerPoint Presentation</vt:lpstr>
      <vt:lpstr>Definition: Logarithms</vt:lpstr>
      <vt:lpstr>Special log values</vt:lpstr>
      <vt:lpstr>PowerPoint Presentation</vt:lpstr>
      <vt:lpstr>Common and natural logs</vt:lpstr>
      <vt:lpstr>Exponential and log as inverse</vt:lpstr>
      <vt:lpstr>Exponential and log as inverse</vt:lpstr>
      <vt:lpstr>Basic logarithmic function</vt:lpstr>
      <vt:lpstr>Effect of “b”</vt:lpstr>
      <vt:lpstr>Effect of “b”</vt:lpstr>
      <vt:lpstr>Steps for graphing f(x)=a〖log〗_b (x-h)+k</vt:lpstr>
      <vt:lpstr>Parameters “h” and “k”</vt:lpstr>
      <vt:lpstr>Parameters “h” and “k</vt:lpstr>
      <vt:lpstr>8.5 – Properties of logarithms</vt:lpstr>
      <vt:lpstr>Properties of logarithms</vt:lpstr>
      <vt:lpstr>PowerPoint Presentation</vt:lpstr>
      <vt:lpstr>Expanding logs</vt:lpstr>
      <vt:lpstr>Condensing logs</vt:lpstr>
      <vt:lpstr>Change of base</vt:lpstr>
      <vt:lpstr>Change of base proof (not on test)</vt:lpstr>
      <vt:lpstr>Using the change of base formula</vt:lpstr>
      <vt:lpstr>8.6 – Solving exponential and logarithmic equations</vt:lpstr>
      <vt:lpstr>Types of equations</vt:lpstr>
      <vt:lpstr>Equivalent values</vt:lpstr>
      <vt:lpstr>Equal powers property</vt:lpstr>
      <vt:lpstr>Equal powers property</vt:lpstr>
      <vt:lpstr>Exponential equations: Same base</vt:lpstr>
      <vt:lpstr>Recap: Solving exponential equations</vt:lpstr>
      <vt:lpstr>Equal logarithms property</vt:lpstr>
      <vt:lpstr>Equal Logarithms property</vt:lpstr>
      <vt:lpstr>Log equations: same base</vt:lpstr>
      <vt:lpstr>Recap: Solving Logarithmic equations</vt:lpstr>
      <vt:lpstr>Take the common log of each side</vt:lpstr>
      <vt:lpstr>Exponential equations: different base</vt:lpstr>
      <vt:lpstr>Recap: Solving exponential equations with different bases.</vt:lpstr>
      <vt:lpstr>Exponentiate each side</vt:lpstr>
      <vt:lpstr>Log equations: log on one side only.</vt:lpstr>
      <vt:lpstr>Recap: Solving Logarithmic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Solenne Abaziou</dc:creator>
  <cp:lastModifiedBy>Solenne Abaziou</cp:lastModifiedBy>
  <cp:revision>24</cp:revision>
  <dcterms:created xsi:type="dcterms:W3CDTF">2020-03-26T16:00:50Z</dcterms:created>
  <dcterms:modified xsi:type="dcterms:W3CDTF">2020-03-29T02:57:30Z</dcterms:modified>
</cp:coreProperties>
</file>