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5"/>
  </p:notesMasterIdLst>
  <p:sldIdLst>
    <p:sldId id="256" r:id="rId2"/>
    <p:sldId id="257" r:id="rId3"/>
    <p:sldId id="264" r:id="rId4"/>
    <p:sldId id="265" r:id="rId5"/>
    <p:sldId id="266" r:id="rId6"/>
    <p:sldId id="267" r:id="rId7"/>
    <p:sldId id="269" r:id="rId8"/>
    <p:sldId id="270" r:id="rId9"/>
    <p:sldId id="271" r:id="rId10"/>
    <p:sldId id="272" r:id="rId11"/>
    <p:sldId id="273" r:id="rId12"/>
    <p:sldId id="279" r:id="rId13"/>
    <p:sldId id="287" r:id="rId14"/>
    <p:sldId id="274" r:id="rId15"/>
    <p:sldId id="277" r:id="rId16"/>
    <p:sldId id="275" r:id="rId17"/>
    <p:sldId id="278" r:id="rId18"/>
    <p:sldId id="268" r:id="rId19"/>
    <p:sldId id="284" r:id="rId20"/>
    <p:sldId id="285" r:id="rId21"/>
    <p:sldId id="258" r:id="rId22"/>
    <p:sldId id="288" r:id="rId23"/>
    <p:sldId id="283" r:id="rId24"/>
    <p:sldId id="289" r:id="rId25"/>
    <p:sldId id="291" r:id="rId26"/>
    <p:sldId id="292" r:id="rId27"/>
    <p:sldId id="293" r:id="rId28"/>
    <p:sldId id="280" r:id="rId29"/>
    <p:sldId id="295" r:id="rId30"/>
    <p:sldId id="296" r:id="rId31"/>
    <p:sldId id="297" r:id="rId32"/>
    <p:sldId id="298" r:id="rId33"/>
    <p:sldId id="294" r:id="rId34"/>
    <p:sldId id="299" r:id="rId35"/>
    <p:sldId id="281" r:id="rId36"/>
    <p:sldId id="290" r:id="rId37"/>
    <p:sldId id="300" r:id="rId38"/>
    <p:sldId id="282" r:id="rId39"/>
    <p:sldId id="303" r:id="rId40"/>
    <p:sldId id="301" r:id="rId41"/>
    <p:sldId id="302" r:id="rId42"/>
    <p:sldId id="262" r:id="rId43"/>
    <p:sldId id="305" r:id="rId44"/>
    <p:sldId id="304" r:id="rId45"/>
    <p:sldId id="307" r:id="rId46"/>
    <p:sldId id="309" r:id="rId47"/>
    <p:sldId id="306" r:id="rId48"/>
    <p:sldId id="263" r:id="rId49"/>
    <p:sldId id="311" r:id="rId50"/>
    <p:sldId id="308" r:id="rId51"/>
    <p:sldId id="312" r:id="rId52"/>
    <p:sldId id="313" r:id="rId53"/>
    <p:sldId id="310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1"/>
    <p:restoredTop sz="94643"/>
  </p:normalViewPr>
  <p:slideViewPr>
    <p:cSldViewPr snapToGrid="0" snapToObjects="1">
      <p:cViewPr>
        <p:scale>
          <a:sx n="120" d="100"/>
          <a:sy n="120" d="100"/>
        </p:scale>
        <p:origin x="40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13A80-BDF0-364D-9C94-46F31DE89AA4}" type="datetimeFigureOut">
              <a:rPr lang="en-US" smtClean="0"/>
              <a:t>3/27/20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A39E5-53BF-0C44-8E86-430B91144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72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cap="none" spc="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5560F3D-E6EC-E640-864F-98EFD5718AA8}" type="datetime1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sz="3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CE09443-8B92-6F44-8CF4-CF2E16035B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8507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81A0-2217-694F-946A-F5D7D66552D4}" type="datetime1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0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E9860-76B1-FD42-A603-83EB1EF8139A}" type="datetime1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9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44B4-92A2-1F49-837E-269D9AFD641A}" type="datetime1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000"/>
            </a:lvl1pPr>
          </a:lstStyle>
          <a:p>
            <a:fld id="{8CE09443-8B92-6F44-8CF4-CF2E16035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2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1075D45-9382-4A49-BE03-C4AC434BC01A}" type="datetime1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CE09443-8B92-6F44-8CF4-CF2E16035B9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88051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F00F-6548-D849-B90C-900209868D92}" type="datetime1">
              <a:rPr lang="en-US" smtClean="0"/>
              <a:t>3/27/20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563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81A5-01F8-5F47-87F4-73A15D981CA8}" type="datetime1">
              <a:rPr lang="en-US" smtClean="0"/>
              <a:t>3/27/20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265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8C45-9B79-8F4C-A211-8717A5D7F4CD}" type="datetime1">
              <a:rPr lang="en-US" smtClean="0"/>
              <a:t>3/27/20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8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6AA1-8924-4E4D-B6BE-D8C93FEF66A0}" type="datetime1">
              <a:rPr lang="en-US" smtClean="0"/>
              <a:t>3/27/20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1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7E5203F-7969-784F-AE5E-18D7A8DA17E3}" type="datetime1">
              <a:rPr lang="en-US" smtClean="0"/>
              <a:t>3/27/20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CE09443-8B92-6F44-8CF4-CF2E16035B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1560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339FB18-D1C7-EF41-A879-B6C8062F936B}" type="datetime1">
              <a:rPr lang="en-US" smtClean="0"/>
              <a:t>3/27/20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CE09443-8B92-6F44-8CF4-CF2E1603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8BD1E3F-B395-A443-8101-4CEAF71FE3F8}" type="datetime1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CE09443-8B92-6F44-8CF4-CF2E16035B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655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geogebra.org/m/jwf5y73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7F46E-943A-F448-966B-97D3B2925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CHAPTER 12</a:t>
            </a:r>
            <a:br>
              <a:rPr lang="en-US" sz="6000" dirty="0"/>
            </a:br>
            <a:r>
              <a:rPr lang="en-US" sz="4000" dirty="0"/>
              <a:t>SURFACE AREA AND VOLUME</a:t>
            </a:r>
            <a:endParaRPr lang="en-US" sz="6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0B432-61ED-4941-9392-6DE69586C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43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38BBE-94B1-FA4A-B7ED-0478B6C61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Cylinders and cones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26755-CBEC-2C48-9AC3-8675E4C1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ABADA9-89A5-C244-8F73-BC4541EC7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001" y="1128451"/>
            <a:ext cx="10907538" cy="1492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Cylinders and cones are not polyhedral because they have curved lateral faces.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5A97ABBF-697D-274F-90B0-9F808356C84F}"/>
              </a:ext>
            </a:extLst>
          </p:cNvPr>
          <p:cNvSpPr txBox="1">
            <a:spLocks/>
          </p:cNvSpPr>
          <p:nvPr/>
        </p:nvSpPr>
        <p:spPr>
          <a:xfrm>
            <a:off x="7110217" y="5075226"/>
            <a:ext cx="3798787" cy="1701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Cone</a:t>
            </a:r>
          </a:p>
          <a:p>
            <a:r>
              <a:rPr lang="en-US" dirty="0"/>
              <a:t>One base.</a:t>
            </a: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18127A07-E181-AD46-83B0-D0672351B5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4F84D-108F-0246-B4F3-A0A78FF66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956" y="2412215"/>
            <a:ext cx="2159000" cy="2679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DBBE11-455D-D741-8836-B4F1B8C09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544" y="2125984"/>
            <a:ext cx="2857500" cy="2857500"/>
          </a:xfrm>
          <a:prstGeom prst="rect">
            <a:avLst/>
          </a:prstGeom>
        </p:spPr>
      </p:pic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83368E5B-B80B-BE41-BDFE-5C811C30DDEC}"/>
              </a:ext>
            </a:extLst>
          </p:cNvPr>
          <p:cNvSpPr txBox="1">
            <a:spLocks/>
          </p:cNvSpPr>
          <p:nvPr/>
        </p:nvSpPr>
        <p:spPr>
          <a:xfrm>
            <a:off x="1964956" y="5156792"/>
            <a:ext cx="3798787" cy="1701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Cylinder</a:t>
            </a:r>
          </a:p>
          <a:p>
            <a:r>
              <a:rPr lang="en-US" dirty="0"/>
              <a:t>Two bases.</a:t>
            </a:r>
          </a:p>
        </p:txBody>
      </p:sp>
    </p:spTree>
    <p:extLst>
      <p:ext uri="{BB962C8B-B14F-4D97-AF65-F5344CB8AC3E}">
        <p14:creationId xmlns:p14="http://schemas.microsoft.com/office/powerpoint/2010/main" val="330989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38BBE-94B1-FA4A-B7ED-0478B6C61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solids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26755-CBEC-2C48-9AC3-8675E4C1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ABADA9-89A5-C244-8F73-BC4541EC7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001" y="1128451"/>
            <a:ext cx="10907538" cy="1492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Composite solids</a:t>
            </a:r>
            <a:r>
              <a:rPr lang="en-US" dirty="0"/>
              <a:t> are formed when several solids are combined to for a new solid. </a:t>
            </a:r>
            <a:endParaRPr lang="en-US" b="1" dirty="0"/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18127A07-E181-AD46-83B0-D0672351B5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F736D5-88B0-914F-89E8-905793F85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250" y="1793875"/>
            <a:ext cx="44323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68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7F46E-943A-F448-966B-97D3B2925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12.2 – SURFACE AREA OF PRISMS AND CYLINDERS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9EB883-4942-7941-AFD3-FE968714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95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3C39E-49FD-2548-AD0E-3B7D89E0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Oblique prisms and cylinders.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39CC4-99C8-D14A-9C28-345C7AC10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85011"/>
            <a:ext cx="10337810" cy="51635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Solids are </a:t>
            </a:r>
            <a:r>
              <a:rPr lang="en-US" b="1" dirty="0"/>
              <a:t>oblique</a:t>
            </a:r>
            <a:r>
              <a:rPr lang="en-US" dirty="0"/>
              <a:t> when they are slanted. In this case, the height of the prisms and cylinder does not correspond to the edges. </a:t>
            </a:r>
          </a:p>
          <a:p>
            <a:pPr marL="0" indent="0">
              <a:buNone/>
            </a:pPr>
            <a:r>
              <a:rPr lang="en-US" u="sng" dirty="0"/>
              <a:t>Oblique prism</a:t>
            </a:r>
            <a:r>
              <a:rPr lang="en-US" dirty="0"/>
              <a:t>:					</a:t>
            </a:r>
            <a:r>
              <a:rPr lang="en-US" u="sng" dirty="0"/>
              <a:t>Oblique cylinder</a:t>
            </a:r>
            <a:r>
              <a:rPr lang="en-US" dirty="0"/>
              <a:t>: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12CF9-2257-9E44-8C07-70804471D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F2DA7D-4EA8-DF42-9512-4B1790380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573" y="3337736"/>
            <a:ext cx="2340049" cy="23400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DAECC7-BA00-4F47-9B38-D31DA9DD7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527" y="3337736"/>
            <a:ext cx="32639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89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3913C-CD22-9D45-95A1-AF3789599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definitions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1FC08A-4D57-184E-ADA4-C21B9E171F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5985" y="1392867"/>
                <a:ext cx="9891243" cy="508274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Lateral area</a:t>
                </a:r>
                <a:r>
                  <a:rPr lang="en-US" dirty="0"/>
                  <a:t> includes the area of all the lateral faces.</a:t>
                </a:r>
              </a:p>
              <a:p>
                <a:r>
                  <a:rPr lang="en-US" b="1" dirty="0"/>
                  <a:t>Surface area </a:t>
                </a:r>
                <a:r>
                  <a:rPr lang="en-US" dirty="0"/>
                  <a:t>includes the area of lateral faces and bases. </a:t>
                </a:r>
              </a:p>
              <a:p>
                <a:endParaRPr lang="en-US" b="1" dirty="0"/>
              </a:p>
              <a:p>
                <a:pPr marL="0" indent="0">
                  <a:buNone/>
                </a:pPr>
                <a:r>
                  <a:rPr lang="en-US" u="sng" dirty="0"/>
                  <a:t>For prisms and cylinders: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u="sng" dirty="0"/>
                  <a:t>For pyramids and cones: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1FC08A-4D57-184E-ADA4-C21B9E171F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5985" y="1392867"/>
                <a:ext cx="9891243" cy="5082748"/>
              </a:xfrm>
              <a:blipFill>
                <a:blip r:embed="rId2"/>
                <a:stretch>
                  <a:fillRect l="-1282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7242D-6F27-DF4A-925A-C061B9498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7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BB8CB-FD22-084B-B2F0-DE13E214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009" y="0"/>
            <a:ext cx="10178322" cy="1492132"/>
          </a:xfrm>
        </p:spPr>
        <p:txBody>
          <a:bodyPr/>
          <a:lstStyle/>
          <a:p>
            <a:r>
              <a:rPr lang="en-US" dirty="0"/>
              <a:t>Area using nets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D68EA-031C-F141-A663-CE4203F99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35F05D-6478-5345-AECA-2EF9C4519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746066"/>
            <a:ext cx="117729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81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5103C-DFB5-C940-97F9-156AC810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Prisms and cylinders as layering of shapes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F9F40-3097-4540-B7CF-BBF2E886D0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1678" y="2286000"/>
                <a:ext cx="7456387" cy="42742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It can be more convenient to think of prisms and cylinders as a stack of shapes.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Using this method, we can use the formula: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F9F40-3097-4540-B7CF-BBF2E886D0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1678" y="2286000"/>
                <a:ext cx="7456387" cy="4274287"/>
              </a:xfrm>
              <a:blipFill>
                <a:blip r:embed="rId2"/>
                <a:stretch>
                  <a:fillRect l="-1871" t="-1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AF43C-E060-524A-8D6B-64B6E89AC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BB02B6-DCC8-2F45-8E3F-E82EA3D7F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1" y="160684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0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BB8CB-FD22-084B-B2F0-DE13E214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009" y="0"/>
            <a:ext cx="10178322" cy="1492132"/>
          </a:xfrm>
        </p:spPr>
        <p:txBody>
          <a:bodyPr/>
          <a:lstStyle/>
          <a:p>
            <a:r>
              <a:rPr lang="en-US" dirty="0"/>
              <a:t>Area using stacking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D68EA-031C-F141-A663-CE4203F99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35F05D-6478-5345-AECA-2EF9C4519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746066"/>
            <a:ext cx="117729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25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AABB53-5AB0-434E-AFE5-8BF273124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600" y="5316"/>
            <a:ext cx="4597400" cy="2438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9B334-AE54-9049-9A66-C04071D99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064500" cy="1435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3E7DEA-6C27-304A-AF70-A98BFA776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25579"/>
            <a:ext cx="9613900" cy="1295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F70BA2-BD65-9B46-A613-7443AF2F81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9000" y="2841404"/>
            <a:ext cx="24130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90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5103C-DFB5-C940-97F9-156AC810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Prisms and cylinders as layering of shapes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F9F40-3097-4540-B7CF-BBF2E886D0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1678" y="2286000"/>
                <a:ext cx="7456387" cy="42742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cylinders, we can replace the perimeter and area by their formulas, which give us: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𝑟h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F9F40-3097-4540-B7CF-BBF2E886D0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1678" y="2286000"/>
                <a:ext cx="7456387" cy="4274287"/>
              </a:xfrm>
              <a:blipFill>
                <a:blip r:embed="rId2"/>
                <a:stretch>
                  <a:fillRect l="-1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AF43C-E060-524A-8D6B-64B6E89AC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636FFE-CF5C-1849-BBDE-0FAF530DF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300" y="1752740"/>
            <a:ext cx="22860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27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7F46E-943A-F448-966B-97D3B2925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12.1 – SOLID FIGURES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CDAC0D-834D-A04A-9990-6661D1988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56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1B5AD66-5914-134D-AD2D-0BA349329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100" y="3875568"/>
            <a:ext cx="3898900" cy="2971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7350" y="6501572"/>
            <a:ext cx="2819399" cy="345796"/>
          </a:xfrm>
        </p:spPr>
        <p:txBody>
          <a:bodyPr/>
          <a:lstStyle/>
          <a:p>
            <a:fld id="{8CE09443-8B92-6F44-8CF4-CF2E16035B96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E81B3F-6141-F541-9C84-3E9AEE363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74100" cy="1155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C37731-DF3B-1549-9F95-3BB07BDE9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2100" y="0"/>
            <a:ext cx="3009900" cy="3962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93891D-AA49-F142-9717-B32608FECA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87479"/>
            <a:ext cx="786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48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7F46E-943A-F448-966B-97D3B2925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12.3 – VOLUME OF PRISMS AND CYLINDERS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9EB883-4942-7941-AFD3-FE968714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84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D9241-0BED-7845-BD97-01679EE0A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Volume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64FB7-B302-3445-A71D-5BC8C7E64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Volume</a:t>
            </a:r>
            <a:r>
              <a:rPr lang="en-US" dirty="0"/>
              <a:t> is the amount of space contained in a solid. It is measured in cubic units. 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1D8FC-8DBE-A94F-9252-CA0D114E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95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5103C-DFB5-C940-97F9-156AC810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Prisms and cylinders as layering of shapes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F9F40-3097-4540-B7CF-BBF2E886D0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1678" y="2286000"/>
                <a:ext cx="7456387" cy="42742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Formula: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cylinders, you can replace the area by the formula for the area of a circle.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F9F40-3097-4540-B7CF-BBF2E886D0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1678" y="2286000"/>
                <a:ext cx="7456387" cy="4274287"/>
              </a:xfrm>
              <a:blipFill>
                <a:blip r:embed="rId2"/>
                <a:stretch>
                  <a:fillRect l="-1871" t="-1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AF43C-E060-524A-8D6B-64B6E89AC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BB02B6-DCC8-2F45-8E3F-E82EA3D7F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1" y="160684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32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BC0B2-EC00-AB47-AE80-733B164D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740E49-6CED-C447-80CD-CCE2D1E41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72668" cy="7655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3AAB82-B10D-4844-A5AE-41A61012A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4191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78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BC0B2-EC00-AB47-AE80-733B164D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301CB4-83A7-F241-8D8D-7388BE39B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91916" cy="1380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650EA7-7ADA-134B-BAAE-BF101F43B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700" y="0"/>
            <a:ext cx="40513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39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BC0B2-EC00-AB47-AE80-733B164D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17472E-876B-DF46-AA19-CC42C3ACD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47637" cy="10124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E85786-D9F5-514A-AE62-FF6CCC2B1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0" y="0"/>
            <a:ext cx="39370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33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BC0B2-EC00-AB47-AE80-733B164D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26FB1B-E83B-1F49-9E65-89DFA4961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28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84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7F46E-943A-F448-966B-97D3B2925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12.4 – SURFACE AREA OF PYRAMIDS AND CONES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9EB883-4942-7941-AFD3-FE968714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10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47AE0-E0E3-A245-82EF-682FD734F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using nets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EFAB7-8285-5D4E-8B50-4D736C4C8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708DF99-B90C-4241-8AFB-A202F6902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257" y="1312264"/>
            <a:ext cx="10179050" cy="3096082"/>
          </a:xfrm>
        </p:spPr>
      </p:pic>
    </p:spTree>
    <p:extLst>
      <p:ext uri="{BB962C8B-B14F-4D97-AF65-F5344CB8AC3E}">
        <p14:creationId xmlns:p14="http://schemas.microsoft.com/office/powerpoint/2010/main" val="2965014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6F167-EE6B-024D-BFF9-4F4A27B80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63C3E-6570-F442-BBD1-B386900A5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19" y="1389893"/>
            <a:ext cx="10178322" cy="35935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All figures above are examples of </a:t>
            </a:r>
            <a:r>
              <a:rPr lang="en-US" b="1" dirty="0"/>
              <a:t>solid figures</a:t>
            </a:r>
            <a:r>
              <a:rPr lang="en-US" dirty="0"/>
              <a:t> or </a:t>
            </a:r>
            <a:r>
              <a:rPr lang="en-US" b="1" dirty="0"/>
              <a:t>solids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Solids with flat surface that are polygons are called </a:t>
            </a:r>
            <a:r>
              <a:rPr lang="en-US" b="1" dirty="0"/>
              <a:t>polyhedrons </a:t>
            </a:r>
            <a:r>
              <a:rPr lang="en-US" dirty="0"/>
              <a:t>or </a:t>
            </a:r>
            <a:r>
              <a:rPr lang="en-US" b="1" dirty="0" err="1"/>
              <a:t>polyhedra</a:t>
            </a:r>
            <a:r>
              <a:rPr lang="en-US" b="1" dirty="0"/>
              <a:t>. 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A6A7D-A442-854B-9849-64E8E5EFE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5C8877-0BFD-014C-BED9-94A1EB2EC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619" y="3429000"/>
            <a:ext cx="106807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29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2A934-02AD-4A42-B6DD-B43A814BE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using perimeter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80C14-8196-2541-9D03-604E044A2B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1678" y="1371600"/>
                <a:ext cx="10178322" cy="477401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𝐿𝐴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a cone, you can replace perimeter and area of circle by their formula.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80C14-8196-2541-9D03-604E044A2B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1678" y="1371600"/>
                <a:ext cx="10178322" cy="4774019"/>
              </a:xfrm>
              <a:blipFill>
                <a:blip r:embed="rId2"/>
                <a:stretch>
                  <a:fillRect l="-1372" r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E7249-0019-E045-8A66-7616001AF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98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BC0B2-EC00-AB47-AE80-733B164D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F0DFAB-5525-3549-81DE-83A93714D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26642" cy="1053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1DA363-12E5-964C-B57E-EF7BBA19B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700" y="0"/>
            <a:ext cx="43053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0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BC0B2-EC00-AB47-AE80-733B164D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7E9E64-085C-044C-B2C1-2F601E09A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37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09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BC0B2-EC00-AB47-AE80-733B164D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34897B-52A5-9349-8551-E73467DDC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27581" cy="10157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597D64-CA55-394F-9759-6E4F7D05C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0"/>
            <a:ext cx="31242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667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BC0B2-EC00-AB47-AE80-733B164D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94C057-91D3-DD4F-9948-D24B93C84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57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599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7F46E-943A-F448-966B-97D3B2925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12.5 – VOLUME OF PYRAMIDS AND CONES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9EB883-4942-7941-AFD3-FE968714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33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326DC-D42E-714D-B2D1-6EEC5FE5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of a pyramid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05425-6949-094E-AE77-2E98DBB5D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129" y="1874517"/>
            <a:ext cx="10178322" cy="359359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https://www.geogebra.org/m/jwf5y73q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95878-8F02-C841-93DF-8A77D7D79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69C01D-540C-8F4B-8BBF-553952BFC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49" y="2663218"/>
            <a:ext cx="4451516" cy="37124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20A7D0-3AC2-644C-B13E-4433A8F1E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271" y="2664183"/>
            <a:ext cx="5071730" cy="37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289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0E794-AAF7-FB48-AC3E-D883BC6D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of pyramids and cones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7A30B0-1FAD-D94E-A3A6-87E1140D28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a cone, replace with formula for area of a circle: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7A30B0-1FAD-D94E-A3A6-87E1140D28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061C3-681B-2B42-9949-6B7FE6415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716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799ECE-6A51-8243-8784-C4AD1C0CE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42776" cy="10313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DAB83F-EB72-AD48-8159-0A8299F20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900" y="651097"/>
            <a:ext cx="44831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028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F04C31-F8B2-2E4F-8C5A-67D950262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21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84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56303-FE56-944E-8F82-AD134BA8B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 polyhedron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491DF-0683-074F-882F-4BBC59E3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491033-8725-CF4A-B334-46A70FAB8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748" y="1746250"/>
            <a:ext cx="40132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180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927F23-6877-694A-88FF-F7E966F87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05800" cy="133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E7724B-957B-9748-A469-A6C788479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600" y="0"/>
            <a:ext cx="3200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50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CADDEE-3026-6749-AC6D-66114AB26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49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78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7F46E-943A-F448-966B-97D3B2925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12.6 – SPHERES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C3A257-3DD8-6E4E-918B-2960621E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114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1E4AF-5DBA-8F49-8F03-5EA03372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and Volume Formulas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B79CCE-084E-BA4C-A886-CA9459F571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1436" y="1347292"/>
                <a:ext cx="10178322" cy="464642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Spheres have no base, so there is only one area (no distinction between lateral and surface areas.)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Surface Area: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Volume: V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B79CCE-084E-BA4C-A886-CA9459F571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436" y="1347292"/>
                <a:ext cx="10178322" cy="4646426"/>
              </a:xfrm>
              <a:blipFill>
                <a:blip r:embed="rId2"/>
                <a:stretch>
                  <a:fillRect l="-1498" t="-1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2EF8B-5DC1-844E-B5BD-B66931E20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DA43A8-FA82-9349-97D0-A266F1BD8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3416"/>
            <a:ext cx="2846770" cy="269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283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A995CE-E02D-3241-AE67-00C9BC981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64056" cy="1321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DA3A7E-8690-5747-A838-95808BDD0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500" y="0"/>
            <a:ext cx="37465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23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B82A33-11A0-FB4D-B6DE-5CEA44C27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39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804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9EED0-A781-2A48-BDA6-2BA83DB3A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and volume of composite solids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27123-9B55-7040-A89B-154943005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find the area or volume of composite solids, calculate the area or volume of the individual solids they are made up of and add them together.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98152-5D43-844B-B7EE-DF16F1AD4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355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98273-B94B-EF4F-8068-ADA75C206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45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229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7F46E-943A-F448-966B-97D3B2925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12.7 – SIMILARITY OF SOLID FIGURES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E5D442-8C9D-0D4E-93F8-E250A34F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052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F8CB1-63ED-AF44-8061-785ADB2AB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solids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E9B8F-0CE8-B948-AC46-4F3755520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Just like similar figures, </a:t>
            </a:r>
            <a:r>
              <a:rPr lang="en-US" b="1" dirty="0"/>
              <a:t>similar solids</a:t>
            </a:r>
            <a:r>
              <a:rPr lang="en-US" dirty="0"/>
              <a:t> have the  same shape, but not the same size. All their measures are proportional.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28141-5CB7-2741-B973-5B384CC87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42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836F82-8858-6D4B-B6D5-1A0BBCB9E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17200" cy="749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82A0D8-9D9B-C643-A099-71F18315A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749300"/>
            <a:ext cx="32766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566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3DDD2-D628-C84C-96A8-68A5DE3A8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67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71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08187-DAB0-2447-BB8A-463268F68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factor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D9690-673C-8D4A-95BC-7E73F3511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99191"/>
            <a:ext cx="10178322" cy="43804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similar solids, the areas and volumes are also proportional, but their scale factors are squares for area and cubed for volume.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570A2-0EC8-B64C-BE85-05E27502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784EBE-F543-1E47-9FE8-1EFCDDD95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59" y="2583186"/>
            <a:ext cx="7407349" cy="386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275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0D30CA-D16A-1840-876F-F50A9A6BC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2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A9F27D-12B6-6A4C-8849-C3A29DE30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8202"/>
            <a:ext cx="55245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312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020CBD-4240-2A40-BDFF-685B14DF6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23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38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836F82-8858-6D4B-B6D5-1A0BBCB9E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17200" cy="749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3D3C46-C139-D049-8967-708F339E9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500" y="749300"/>
            <a:ext cx="31115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69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38BBE-94B1-FA4A-B7ED-0478B6C61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Prisms and Pyramids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26755-CBEC-2C48-9AC3-8675E4C1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ABADA9-89A5-C244-8F73-BC4541EC7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339" y="4774407"/>
            <a:ext cx="3798787" cy="17012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Prism</a:t>
            </a:r>
          </a:p>
          <a:p>
            <a:r>
              <a:rPr lang="en-US" dirty="0"/>
              <a:t>Lateral faces are rectangular.</a:t>
            </a:r>
          </a:p>
          <a:p>
            <a:r>
              <a:rPr lang="en-US" dirty="0"/>
              <a:t>Two bases.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5A97ABBF-697D-274F-90B0-9F808356C84F}"/>
              </a:ext>
            </a:extLst>
          </p:cNvPr>
          <p:cNvSpPr txBox="1">
            <a:spLocks/>
          </p:cNvSpPr>
          <p:nvPr/>
        </p:nvSpPr>
        <p:spPr>
          <a:xfrm>
            <a:off x="7631213" y="4774407"/>
            <a:ext cx="3798787" cy="1701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Pyramid</a:t>
            </a:r>
          </a:p>
          <a:p>
            <a:r>
              <a:rPr lang="en-US" dirty="0"/>
              <a:t>Lateral faces are triangular.</a:t>
            </a:r>
          </a:p>
          <a:p>
            <a:r>
              <a:rPr lang="en-US" dirty="0"/>
              <a:t>One base.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8E47C6-5747-4D41-9424-C4FF94240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322" y="1128451"/>
            <a:ext cx="3429000" cy="3429000"/>
          </a:xfrm>
          <a:prstGeom prst="rect">
            <a:avLst/>
          </a:prstGeom>
        </p:spPr>
      </p:pic>
      <p:sp>
        <p:nvSpPr>
          <p:cNvPr id="15" name="AutoShape 4">
            <a:extLst>
              <a:ext uri="{FF2B5EF4-FFF2-40B4-BE49-F238E27FC236}">
                <a16:creationId xmlns:a16="http://schemas.microsoft.com/office/drawing/2014/main" id="{18127A07-E181-AD46-83B0-D0672351B5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84B8A87-081A-B243-B601-722CE5957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458" y="1605515"/>
            <a:ext cx="3963668" cy="226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72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43018-8BE2-B342-B489-788465B11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5E531-DDB4-A940-8730-890F658DF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212113"/>
            <a:ext cx="10178322" cy="35935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Prisms and pyramids are classified according to the shape of their base.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653D5-C18A-FD41-A914-FF71A9160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328EE1-0DB1-ED48-8834-8C3864003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0858"/>
            <a:ext cx="12192000" cy="376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82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43018-8BE2-B342-B489-788465B11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solids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5E531-DDB4-A940-8730-890F658DF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212113"/>
            <a:ext cx="10178322" cy="35935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Prisms and pyramids are classified according to the shape of their base.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653D5-C18A-FD41-A914-FF71A9160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86DD62-50BF-5843-B59C-535BD936B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450" y="2475115"/>
            <a:ext cx="67691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3205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{957B6E11-089C-B441-8A86-7255FB49C2D0}tf10001071</Template>
  <TotalTime>268</TotalTime>
  <Words>693</Words>
  <Application>Microsoft Macintosh PowerPoint</Application>
  <PresentationFormat>Widescreen</PresentationFormat>
  <Paragraphs>144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Cambria Math</vt:lpstr>
      <vt:lpstr>Gill Sans MT</vt:lpstr>
      <vt:lpstr>Impact</vt:lpstr>
      <vt:lpstr>Badge</vt:lpstr>
      <vt:lpstr>CHAPTER 12 SURFACE AREA AND VOLUME</vt:lpstr>
      <vt:lpstr>12.1 – SOLID FIGURES</vt:lpstr>
      <vt:lpstr>Solids</vt:lpstr>
      <vt:lpstr>Parts of a polyhedron</vt:lpstr>
      <vt:lpstr>PowerPoint Presentation</vt:lpstr>
      <vt:lpstr>PowerPoint Presentation</vt:lpstr>
      <vt:lpstr>Prisms and Pyramids</vt:lpstr>
      <vt:lpstr>Classification</vt:lpstr>
      <vt:lpstr>Special solids</vt:lpstr>
      <vt:lpstr>Cylinders and cones</vt:lpstr>
      <vt:lpstr>Composite solids</vt:lpstr>
      <vt:lpstr>12.2 – SURFACE AREA OF PRISMS AND CYLINDERS </vt:lpstr>
      <vt:lpstr>Oblique prisms and cylinders.</vt:lpstr>
      <vt:lpstr>Area definitions</vt:lpstr>
      <vt:lpstr>Area using nets</vt:lpstr>
      <vt:lpstr>Prisms and cylinders as layering of shapes</vt:lpstr>
      <vt:lpstr>Area using stacking</vt:lpstr>
      <vt:lpstr>PowerPoint Presentation</vt:lpstr>
      <vt:lpstr>Prisms and cylinders as layering of shapes</vt:lpstr>
      <vt:lpstr>PowerPoint Presentation</vt:lpstr>
      <vt:lpstr>12.3 – VOLUME OF PRISMS AND CYLINDERS </vt:lpstr>
      <vt:lpstr>Definition: Volume</vt:lpstr>
      <vt:lpstr>Prisms and cylinders as layering of shapes</vt:lpstr>
      <vt:lpstr>PowerPoint Presentation</vt:lpstr>
      <vt:lpstr>PowerPoint Presentation</vt:lpstr>
      <vt:lpstr>PowerPoint Presentation</vt:lpstr>
      <vt:lpstr>PowerPoint Presentation</vt:lpstr>
      <vt:lpstr>12.4 – SURFACE AREA OF PYRAMIDS AND CONES</vt:lpstr>
      <vt:lpstr>Area using nets</vt:lpstr>
      <vt:lpstr>Area using perimeter</vt:lpstr>
      <vt:lpstr>PowerPoint Presentation</vt:lpstr>
      <vt:lpstr>PowerPoint Presentation</vt:lpstr>
      <vt:lpstr>PowerPoint Presentation</vt:lpstr>
      <vt:lpstr>PowerPoint Presentation</vt:lpstr>
      <vt:lpstr>12.5 – VOLUME OF PYRAMIDS AND CONES</vt:lpstr>
      <vt:lpstr>Volume of a pyramid demo</vt:lpstr>
      <vt:lpstr>Volume of pyramids and cones</vt:lpstr>
      <vt:lpstr>PowerPoint Presentation</vt:lpstr>
      <vt:lpstr>PowerPoint Presentation</vt:lpstr>
      <vt:lpstr>PowerPoint Presentation</vt:lpstr>
      <vt:lpstr>PowerPoint Presentation</vt:lpstr>
      <vt:lpstr>12.6 – SPHERES</vt:lpstr>
      <vt:lpstr>Area and Volume Formulas</vt:lpstr>
      <vt:lpstr>PowerPoint Presentation</vt:lpstr>
      <vt:lpstr>PowerPoint Presentation</vt:lpstr>
      <vt:lpstr>Area and volume of composite solids</vt:lpstr>
      <vt:lpstr>PowerPoint Presentation</vt:lpstr>
      <vt:lpstr>12.7 – SIMILARITY OF SOLID FIGURES</vt:lpstr>
      <vt:lpstr>Similar solids</vt:lpstr>
      <vt:lpstr>PowerPoint Presentation</vt:lpstr>
      <vt:lpstr>Scale factor relationships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 SURFACE AREA AND VOLUME</dc:title>
  <dc:creator>Solenne Abaziou</dc:creator>
  <cp:lastModifiedBy>Solenne Abaziou</cp:lastModifiedBy>
  <cp:revision>13</cp:revision>
  <dcterms:created xsi:type="dcterms:W3CDTF">2020-03-27T16:47:42Z</dcterms:created>
  <dcterms:modified xsi:type="dcterms:W3CDTF">2020-03-27T21:16:39Z</dcterms:modified>
</cp:coreProperties>
</file>